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handoutMasterIdLst>
    <p:handoutMasterId r:id="rId59"/>
  </p:handoutMasterIdLst>
  <p:sldIdLst>
    <p:sldId id="256" r:id="rId2"/>
    <p:sldId id="415" r:id="rId3"/>
    <p:sldId id="477" r:id="rId4"/>
    <p:sldId id="478" r:id="rId5"/>
    <p:sldId id="479" r:id="rId6"/>
    <p:sldId id="480" r:id="rId7"/>
    <p:sldId id="481" r:id="rId8"/>
    <p:sldId id="446" r:id="rId9"/>
    <p:sldId id="447" r:id="rId10"/>
    <p:sldId id="448" r:id="rId11"/>
    <p:sldId id="449" r:id="rId12"/>
    <p:sldId id="450" r:id="rId13"/>
    <p:sldId id="412" r:id="rId14"/>
    <p:sldId id="431" r:id="rId15"/>
    <p:sldId id="414" r:id="rId16"/>
    <p:sldId id="420" r:id="rId17"/>
    <p:sldId id="421" r:id="rId18"/>
    <p:sldId id="437" r:id="rId19"/>
    <p:sldId id="438" r:id="rId20"/>
    <p:sldId id="422" r:id="rId21"/>
    <p:sldId id="439" r:id="rId22"/>
    <p:sldId id="423" r:id="rId23"/>
    <p:sldId id="440" r:id="rId24"/>
    <p:sldId id="441" r:id="rId25"/>
    <p:sldId id="442" r:id="rId26"/>
    <p:sldId id="424" r:id="rId27"/>
    <p:sldId id="443" r:id="rId28"/>
    <p:sldId id="444" r:id="rId29"/>
    <p:sldId id="445" r:id="rId30"/>
    <p:sldId id="451" r:id="rId31"/>
    <p:sldId id="452" r:id="rId32"/>
    <p:sldId id="453" r:id="rId33"/>
    <p:sldId id="454" r:id="rId34"/>
    <p:sldId id="455" r:id="rId35"/>
    <p:sldId id="456" r:id="rId36"/>
    <p:sldId id="457" r:id="rId37"/>
    <p:sldId id="458" r:id="rId38"/>
    <p:sldId id="459" r:id="rId39"/>
    <p:sldId id="460" r:id="rId40"/>
    <p:sldId id="461" r:id="rId41"/>
    <p:sldId id="462" r:id="rId42"/>
    <p:sldId id="463" r:id="rId43"/>
    <p:sldId id="471" r:id="rId44"/>
    <p:sldId id="472" r:id="rId45"/>
    <p:sldId id="473" r:id="rId46"/>
    <p:sldId id="474" r:id="rId47"/>
    <p:sldId id="475" r:id="rId48"/>
    <p:sldId id="476" r:id="rId49"/>
    <p:sldId id="311" r:id="rId50"/>
    <p:sldId id="417" r:id="rId51"/>
    <p:sldId id="418" r:id="rId52"/>
    <p:sldId id="432" r:id="rId53"/>
    <p:sldId id="433" r:id="rId54"/>
    <p:sldId id="434" r:id="rId55"/>
    <p:sldId id="435" r:id="rId56"/>
    <p:sldId id="436" r:id="rId57"/>
  </p:sldIdLst>
  <p:sldSz cx="9144000" cy="6858000" type="screen4x3"/>
  <p:notesSz cx="6761163" cy="9942513"/>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ovtunets" initials="k"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Помір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5" autoAdjust="0"/>
    <p:restoredTop sz="94660"/>
  </p:normalViewPr>
  <p:slideViewPr>
    <p:cSldViewPr>
      <p:cViewPr>
        <p:scale>
          <a:sx n="70" d="100"/>
          <a:sy n="70" d="100"/>
        </p:scale>
        <p:origin x="-518" y="797"/>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notesViewPr>
    <p:cSldViewPr>
      <p:cViewPr varScale="1">
        <p:scale>
          <a:sx n="40" d="100"/>
          <a:sy n="40" d="100"/>
        </p:scale>
        <p:origin x="-2222" y="-77"/>
      </p:cViewPr>
      <p:guideLst>
        <p:guide orient="horz" pos="3131"/>
        <p:guide pos="2129"/>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Місце для верхнього колонтитула 1"/>
          <p:cNvSpPr>
            <a:spLocks noGrp="1"/>
          </p:cNvSpPr>
          <p:nvPr>
            <p:ph type="hdr" sz="quarter"/>
          </p:nvPr>
        </p:nvSpPr>
        <p:spPr>
          <a:xfrm>
            <a:off x="0" y="0"/>
            <a:ext cx="2929837" cy="497126"/>
          </a:xfrm>
          <a:prstGeom prst="rect">
            <a:avLst/>
          </a:prstGeom>
        </p:spPr>
        <p:txBody>
          <a:bodyPr vert="horz" lIns="91440" tIns="45720" rIns="91440" bIns="45720" rtlCol="0"/>
          <a:lstStyle>
            <a:lvl1pPr algn="l">
              <a:defRPr sz="1200"/>
            </a:lvl1pPr>
          </a:lstStyle>
          <a:p>
            <a:endParaRPr lang="ru-RU"/>
          </a:p>
        </p:txBody>
      </p:sp>
      <p:sp>
        <p:nvSpPr>
          <p:cNvPr id="3" name="Місце для дати 2"/>
          <p:cNvSpPr>
            <a:spLocks noGrp="1"/>
          </p:cNvSpPr>
          <p:nvPr>
            <p:ph type="dt" sz="quarter" idx="1"/>
          </p:nvPr>
        </p:nvSpPr>
        <p:spPr>
          <a:xfrm>
            <a:off x="3829761" y="0"/>
            <a:ext cx="2929837" cy="497126"/>
          </a:xfrm>
          <a:prstGeom prst="rect">
            <a:avLst/>
          </a:prstGeom>
        </p:spPr>
        <p:txBody>
          <a:bodyPr vert="horz" lIns="91440" tIns="45720" rIns="91440" bIns="45720" rtlCol="0"/>
          <a:lstStyle>
            <a:lvl1pPr algn="r">
              <a:defRPr sz="1200"/>
            </a:lvl1pPr>
          </a:lstStyle>
          <a:p>
            <a:fld id="{DC84EE1A-144F-495F-B58F-3FCB48BF94E2}" type="datetimeFigureOut">
              <a:rPr lang="ru-RU" smtClean="0"/>
              <a:pPr/>
              <a:t>15.02.2017</a:t>
            </a:fld>
            <a:endParaRPr lang="ru-RU"/>
          </a:p>
        </p:txBody>
      </p:sp>
      <p:sp>
        <p:nvSpPr>
          <p:cNvPr id="4" name="Місце для нижнього колонтитула 3"/>
          <p:cNvSpPr>
            <a:spLocks noGrp="1"/>
          </p:cNvSpPr>
          <p:nvPr>
            <p:ph type="ftr" sz="quarter" idx="2"/>
          </p:nvPr>
        </p:nvSpPr>
        <p:spPr>
          <a:xfrm>
            <a:off x="0" y="9443662"/>
            <a:ext cx="2929837" cy="497126"/>
          </a:xfrm>
          <a:prstGeom prst="rect">
            <a:avLst/>
          </a:prstGeom>
        </p:spPr>
        <p:txBody>
          <a:bodyPr vert="horz" lIns="91440" tIns="45720" rIns="91440" bIns="45720" rtlCol="0" anchor="b"/>
          <a:lstStyle>
            <a:lvl1pPr algn="l">
              <a:defRPr sz="1200"/>
            </a:lvl1pPr>
          </a:lstStyle>
          <a:p>
            <a:endParaRPr lang="ru-RU"/>
          </a:p>
        </p:txBody>
      </p:sp>
      <p:sp>
        <p:nvSpPr>
          <p:cNvPr id="5" name="Місце для номера слайда 4"/>
          <p:cNvSpPr>
            <a:spLocks noGrp="1"/>
          </p:cNvSpPr>
          <p:nvPr>
            <p:ph type="sldNum" sz="quarter" idx="3"/>
          </p:nvPr>
        </p:nvSpPr>
        <p:spPr>
          <a:xfrm>
            <a:off x="3829761" y="9443662"/>
            <a:ext cx="2929837" cy="497126"/>
          </a:xfrm>
          <a:prstGeom prst="rect">
            <a:avLst/>
          </a:prstGeom>
        </p:spPr>
        <p:txBody>
          <a:bodyPr vert="horz" lIns="91440" tIns="45720" rIns="91440" bIns="45720" rtlCol="0" anchor="b"/>
          <a:lstStyle>
            <a:lvl1pPr algn="r">
              <a:defRPr sz="1200"/>
            </a:lvl1pPr>
          </a:lstStyle>
          <a:p>
            <a:fld id="{FA99188E-586F-49B7-AA31-D8FEF370F8DE}" type="slidenum">
              <a:rPr lang="ru-RU" smtClean="0"/>
              <a:pPr/>
              <a:t>‹#›</a:t>
            </a:fld>
            <a:endParaRPr lang="ru-RU"/>
          </a:p>
        </p:txBody>
      </p:sp>
    </p:spTree>
    <p:extLst>
      <p:ext uri="{BB962C8B-B14F-4D97-AF65-F5344CB8AC3E}">
        <p14:creationId xmlns:p14="http://schemas.microsoft.com/office/powerpoint/2010/main" xmlns="" val="3260847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Місце для верхнього колонтитула 1"/>
          <p:cNvSpPr>
            <a:spLocks noGrp="1"/>
          </p:cNvSpPr>
          <p:nvPr>
            <p:ph type="hdr" sz="quarter"/>
          </p:nvPr>
        </p:nvSpPr>
        <p:spPr>
          <a:xfrm>
            <a:off x="0" y="0"/>
            <a:ext cx="2929837" cy="497126"/>
          </a:xfrm>
          <a:prstGeom prst="rect">
            <a:avLst/>
          </a:prstGeom>
        </p:spPr>
        <p:txBody>
          <a:bodyPr vert="horz" lIns="91440" tIns="45720" rIns="91440" bIns="45720" rtlCol="0"/>
          <a:lstStyle>
            <a:lvl1pPr algn="l">
              <a:defRPr sz="1200"/>
            </a:lvl1pPr>
          </a:lstStyle>
          <a:p>
            <a:endParaRPr lang="ru-RU"/>
          </a:p>
        </p:txBody>
      </p:sp>
      <p:sp>
        <p:nvSpPr>
          <p:cNvPr id="3" name="Місце для дати 2"/>
          <p:cNvSpPr>
            <a:spLocks noGrp="1"/>
          </p:cNvSpPr>
          <p:nvPr>
            <p:ph type="dt" idx="1"/>
          </p:nvPr>
        </p:nvSpPr>
        <p:spPr>
          <a:xfrm>
            <a:off x="3829761" y="0"/>
            <a:ext cx="2929837" cy="497126"/>
          </a:xfrm>
          <a:prstGeom prst="rect">
            <a:avLst/>
          </a:prstGeom>
        </p:spPr>
        <p:txBody>
          <a:bodyPr vert="horz" lIns="91440" tIns="45720" rIns="91440" bIns="45720" rtlCol="0"/>
          <a:lstStyle>
            <a:lvl1pPr algn="r">
              <a:defRPr sz="1200"/>
            </a:lvl1pPr>
          </a:lstStyle>
          <a:p>
            <a:fld id="{ECC8775D-BBC0-4573-BF0E-6792CB74C3F8}" type="datetimeFigureOut">
              <a:rPr lang="ru-RU" smtClean="0"/>
              <a:pPr/>
              <a:t>15.02.2017</a:t>
            </a:fld>
            <a:endParaRPr lang="ru-RU"/>
          </a:p>
        </p:txBody>
      </p:sp>
      <p:sp>
        <p:nvSpPr>
          <p:cNvPr id="4" name="Місце для зображення 3"/>
          <p:cNvSpPr>
            <a:spLocks noGrp="1" noRot="1" noChangeAspect="1"/>
          </p:cNvSpPr>
          <p:nvPr>
            <p:ph type="sldImg" idx="2"/>
          </p:nvPr>
        </p:nvSpPr>
        <p:spPr>
          <a:xfrm>
            <a:off x="896938" y="746125"/>
            <a:ext cx="4967287" cy="3727450"/>
          </a:xfrm>
          <a:prstGeom prst="rect">
            <a:avLst/>
          </a:prstGeom>
          <a:noFill/>
          <a:ln w="12700">
            <a:solidFill>
              <a:prstClr val="black"/>
            </a:solidFill>
          </a:ln>
        </p:spPr>
        <p:txBody>
          <a:bodyPr vert="horz" lIns="91440" tIns="45720" rIns="91440" bIns="45720" rtlCol="0" anchor="ctr"/>
          <a:lstStyle/>
          <a:p>
            <a:endParaRPr lang="ru-RU"/>
          </a:p>
        </p:txBody>
      </p:sp>
      <p:sp>
        <p:nvSpPr>
          <p:cNvPr id="5" name="Місце для нотаток 4"/>
          <p:cNvSpPr>
            <a:spLocks noGrp="1"/>
          </p:cNvSpPr>
          <p:nvPr>
            <p:ph type="body" sz="quarter" idx="3"/>
          </p:nvPr>
        </p:nvSpPr>
        <p:spPr>
          <a:xfrm>
            <a:off x="676117" y="4722694"/>
            <a:ext cx="5408930" cy="4474131"/>
          </a:xfrm>
          <a:prstGeom prst="rect">
            <a:avLst/>
          </a:prstGeom>
        </p:spPr>
        <p:txBody>
          <a:bodyPr vert="horz" lIns="91440" tIns="45720" rIns="91440" bIns="45720" rtlCol="0"/>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6" name="Місце для нижнього колонтитула 5"/>
          <p:cNvSpPr>
            <a:spLocks noGrp="1"/>
          </p:cNvSpPr>
          <p:nvPr>
            <p:ph type="ftr" sz="quarter" idx="4"/>
          </p:nvPr>
        </p:nvSpPr>
        <p:spPr>
          <a:xfrm>
            <a:off x="0" y="9443662"/>
            <a:ext cx="2929837" cy="497126"/>
          </a:xfrm>
          <a:prstGeom prst="rect">
            <a:avLst/>
          </a:prstGeom>
        </p:spPr>
        <p:txBody>
          <a:bodyPr vert="horz" lIns="91440" tIns="45720" rIns="91440" bIns="45720" rtlCol="0" anchor="b"/>
          <a:lstStyle>
            <a:lvl1pPr algn="l">
              <a:defRPr sz="1200"/>
            </a:lvl1pPr>
          </a:lstStyle>
          <a:p>
            <a:endParaRPr lang="ru-RU"/>
          </a:p>
        </p:txBody>
      </p:sp>
      <p:sp>
        <p:nvSpPr>
          <p:cNvPr id="7" name="Місце для номера слайда 6"/>
          <p:cNvSpPr>
            <a:spLocks noGrp="1"/>
          </p:cNvSpPr>
          <p:nvPr>
            <p:ph type="sldNum" sz="quarter" idx="5"/>
          </p:nvPr>
        </p:nvSpPr>
        <p:spPr>
          <a:xfrm>
            <a:off x="3829761" y="9443662"/>
            <a:ext cx="2929837" cy="497126"/>
          </a:xfrm>
          <a:prstGeom prst="rect">
            <a:avLst/>
          </a:prstGeom>
        </p:spPr>
        <p:txBody>
          <a:bodyPr vert="horz" lIns="91440" tIns="45720" rIns="91440" bIns="45720" rtlCol="0" anchor="b"/>
          <a:lstStyle>
            <a:lvl1pPr algn="r">
              <a:defRPr sz="1200"/>
            </a:lvl1pPr>
          </a:lstStyle>
          <a:p>
            <a:fld id="{07466029-CFAE-4046-B144-BFF2D36C7FD7}" type="slidenum">
              <a:rPr lang="ru-RU" smtClean="0"/>
              <a:pPr/>
              <a:t>‹#›</a:t>
            </a:fld>
            <a:endParaRPr lang="ru-RU"/>
          </a:p>
        </p:txBody>
      </p:sp>
    </p:spTree>
    <p:extLst>
      <p:ext uri="{BB962C8B-B14F-4D97-AF65-F5344CB8AC3E}">
        <p14:creationId xmlns:p14="http://schemas.microsoft.com/office/powerpoint/2010/main" xmlns="" val="359007985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1</a:t>
            </a:fld>
            <a:endParaRPr lang="ru-RU" dirty="0"/>
          </a:p>
        </p:txBody>
      </p:sp>
    </p:spTree>
    <p:extLst>
      <p:ext uri="{BB962C8B-B14F-4D97-AF65-F5344CB8AC3E}">
        <p14:creationId xmlns:p14="http://schemas.microsoft.com/office/powerpoint/2010/main" xmlns="" val="3702515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15</a:t>
            </a:fld>
            <a:endParaRPr lang="ru-RU" dirty="0"/>
          </a:p>
        </p:txBody>
      </p:sp>
    </p:spTree>
    <p:extLst>
      <p:ext uri="{BB962C8B-B14F-4D97-AF65-F5344CB8AC3E}">
        <p14:creationId xmlns:p14="http://schemas.microsoft.com/office/powerpoint/2010/main" xmlns="" val="29983489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16</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17</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18</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19</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20</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21</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22</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23</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24</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2</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25</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26</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27</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28</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29</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a:p>
        </p:txBody>
      </p:sp>
      <p:sp>
        <p:nvSpPr>
          <p:cNvPr id="4" name="Номер слайда 3"/>
          <p:cNvSpPr>
            <a:spLocks noGrp="1"/>
          </p:cNvSpPr>
          <p:nvPr>
            <p:ph type="sldNum" sz="quarter" idx="10"/>
          </p:nvPr>
        </p:nvSpPr>
        <p:spPr/>
        <p:txBody>
          <a:bodyPr/>
          <a:lstStyle/>
          <a:p>
            <a:fld id="{31B7B529-43EE-43DA-9637-41430D406164}" type="slidenum">
              <a:rPr lang="uk-UA" smtClean="0"/>
              <a:pPr/>
              <a:t>38</a:t>
            </a:fld>
            <a:endParaRPr lang="uk-UA"/>
          </a:p>
        </p:txBody>
      </p:sp>
    </p:spTree>
    <p:extLst>
      <p:ext uri="{BB962C8B-B14F-4D97-AF65-F5344CB8AC3E}">
        <p14:creationId xmlns:p14="http://schemas.microsoft.com/office/powerpoint/2010/main" xmlns="" val="31725145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39</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40</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41</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42</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3</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43</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44</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45</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46</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47</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48</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49</a:t>
            </a:fld>
            <a:endParaRPr lang="ru-RU"/>
          </a:p>
        </p:txBody>
      </p:sp>
    </p:spTree>
    <p:extLst>
      <p:ext uri="{BB962C8B-B14F-4D97-AF65-F5344CB8AC3E}">
        <p14:creationId xmlns:p14="http://schemas.microsoft.com/office/powerpoint/2010/main" xmlns="" val="18439645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50</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51</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52</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4</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53</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54</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55</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56</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5</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6</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7</a:t>
            </a:fld>
            <a:endParaRPr lang="ru-RU"/>
          </a:p>
        </p:txBody>
      </p:sp>
    </p:spTree>
    <p:extLst>
      <p:ext uri="{BB962C8B-B14F-4D97-AF65-F5344CB8AC3E}">
        <p14:creationId xmlns:p14="http://schemas.microsoft.com/office/powerpoint/2010/main" xmlns="" val="29983489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13</a:t>
            </a:fld>
            <a:endParaRPr lang="ru-RU" dirty="0"/>
          </a:p>
        </p:txBody>
      </p:sp>
    </p:spTree>
    <p:extLst>
      <p:ext uri="{BB962C8B-B14F-4D97-AF65-F5344CB8AC3E}">
        <p14:creationId xmlns:p14="http://schemas.microsoft.com/office/powerpoint/2010/main" xmlns="" val="29983489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07466029-CFAE-4046-B144-BFF2D36C7FD7}" type="slidenum">
              <a:rPr lang="ru-RU" smtClean="0"/>
              <a:pPr/>
              <a:t>14</a:t>
            </a:fld>
            <a:endParaRPr lang="ru-RU" dirty="0"/>
          </a:p>
        </p:txBody>
      </p:sp>
    </p:spTree>
    <p:extLst>
      <p:ext uri="{BB962C8B-B14F-4D97-AF65-F5344CB8AC3E}">
        <p14:creationId xmlns:p14="http://schemas.microsoft.com/office/powerpoint/2010/main" xmlns="" val="2998348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uk-UA" smtClean="0"/>
              <a:t>Зразок заголовка</a:t>
            </a:r>
            <a:endParaRPr lang="uk-UA"/>
          </a:p>
        </p:txBody>
      </p:sp>
      <p:sp>
        <p:nvSpPr>
          <p:cNvPr id="3" name="Пі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uk-UA" smtClean="0"/>
              <a:t>Зразок підзаголовка</a:t>
            </a:r>
            <a:endParaRPr lang="uk-UA"/>
          </a:p>
        </p:txBody>
      </p:sp>
      <p:sp>
        <p:nvSpPr>
          <p:cNvPr id="4" name="Місце для дати 3"/>
          <p:cNvSpPr>
            <a:spLocks noGrp="1"/>
          </p:cNvSpPr>
          <p:nvPr>
            <p:ph type="dt" sz="half" idx="10"/>
          </p:nvPr>
        </p:nvSpPr>
        <p:spPr/>
        <p:txBody>
          <a:bodyPr/>
          <a:lstStyle/>
          <a:p>
            <a:fld id="{2CC59AF3-1D8B-4C6A-94EA-438CF258E3D9}" type="datetime1">
              <a:rPr lang="uk-UA" smtClean="0"/>
              <a:pPr/>
              <a:t>15.02.2017</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764F593F-0D5B-4CF0-BEE2-6583C73E7271}" type="slidenum">
              <a:rPr lang="uk-UA" smtClean="0"/>
              <a:pPr/>
              <a:t>‹#›</a:t>
            </a:fld>
            <a:endParaRPr lang="uk-U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p>
            <a:fld id="{66EB2DD3-4EA6-4D0F-8205-D13A8D6C6BD3}" type="datetime1">
              <a:rPr lang="uk-UA" smtClean="0"/>
              <a:pPr/>
              <a:t>15.02.2017</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764F593F-0D5B-4CF0-BEE2-6583C73E7271}" type="slidenum">
              <a:rPr lang="uk-UA" smtClean="0"/>
              <a:pPr/>
              <a:t>‹#›</a:t>
            </a:fld>
            <a:endParaRPr lang="uk-U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6629400" y="274638"/>
            <a:ext cx="2057400" cy="5851525"/>
          </a:xfrm>
        </p:spPr>
        <p:txBody>
          <a:bodyPr vert="eaVert"/>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a:xfrm>
            <a:off x="457200" y="274638"/>
            <a:ext cx="6019800" cy="5851525"/>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p>
            <a:fld id="{CF1F93F0-47B8-45B8-9FF3-B295A7379211}" type="datetime1">
              <a:rPr lang="uk-UA" smtClean="0"/>
              <a:pPr/>
              <a:t>15.02.2017</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764F593F-0D5B-4CF0-BEE2-6583C73E7271}" type="slidenum">
              <a:rPr lang="uk-UA" smtClean="0"/>
              <a:pPr/>
              <a:t>‹#›</a:t>
            </a:fld>
            <a:endParaRPr lang="uk-U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p>
            <a:fld id="{86865E24-E18B-4F50-BE86-B58408BF0047}" type="datetime1">
              <a:rPr lang="uk-UA" smtClean="0"/>
              <a:pPr/>
              <a:t>15.02.2017</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764F593F-0D5B-4CF0-BEE2-6583C73E7271}" type="slidenum">
              <a:rPr lang="uk-UA" smtClean="0"/>
              <a:pPr/>
              <a:t>‹#›</a:t>
            </a:fld>
            <a:endParaRPr lang="uk-U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uk-UA" smtClean="0"/>
              <a:t>Зразок заголовка</a:t>
            </a:r>
            <a:endParaRPr lang="uk-UA"/>
          </a:p>
        </p:txBody>
      </p:sp>
      <p:sp>
        <p:nvSpPr>
          <p:cNvPr id="3" name="Місце для тексту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Місце для дати 3"/>
          <p:cNvSpPr>
            <a:spLocks noGrp="1"/>
          </p:cNvSpPr>
          <p:nvPr>
            <p:ph type="dt" sz="half" idx="10"/>
          </p:nvPr>
        </p:nvSpPr>
        <p:spPr/>
        <p:txBody>
          <a:bodyPr/>
          <a:lstStyle/>
          <a:p>
            <a:fld id="{5E763486-E64B-4C5E-BD4C-E82AB7AC68AC}" type="datetime1">
              <a:rPr lang="uk-UA" smtClean="0"/>
              <a:pPr/>
              <a:t>15.02.2017</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764F593F-0D5B-4CF0-BEE2-6583C73E7271}" type="slidenum">
              <a:rPr lang="uk-UA" smtClean="0"/>
              <a:pPr/>
              <a:t>‹#›</a:t>
            </a:fld>
            <a:endParaRPr lang="uk-U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вмісту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дати 4"/>
          <p:cNvSpPr>
            <a:spLocks noGrp="1"/>
          </p:cNvSpPr>
          <p:nvPr>
            <p:ph type="dt" sz="half" idx="10"/>
          </p:nvPr>
        </p:nvSpPr>
        <p:spPr/>
        <p:txBody>
          <a:bodyPr/>
          <a:lstStyle/>
          <a:p>
            <a:fld id="{8806573C-46CE-4216-8B88-56198C0E416B}" type="datetime1">
              <a:rPr lang="uk-UA" smtClean="0"/>
              <a:pPr/>
              <a:t>15.02.2017</a:t>
            </a:fld>
            <a:endParaRPr lang="uk-UA"/>
          </a:p>
        </p:txBody>
      </p:sp>
      <p:sp>
        <p:nvSpPr>
          <p:cNvPr id="6" name="Місце для нижнього колонтитула 5"/>
          <p:cNvSpPr>
            <a:spLocks noGrp="1"/>
          </p:cNvSpPr>
          <p:nvPr>
            <p:ph type="ftr" sz="quarter" idx="11"/>
          </p:nvPr>
        </p:nvSpPr>
        <p:spPr/>
        <p:txBody>
          <a:bodyPr/>
          <a:lstStyle/>
          <a:p>
            <a:endParaRPr lang="uk-UA"/>
          </a:p>
        </p:txBody>
      </p:sp>
      <p:sp>
        <p:nvSpPr>
          <p:cNvPr id="7" name="Місце для номера слайда 6"/>
          <p:cNvSpPr>
            <a:spLocks noGrp="1"/>
          </p:cNvSpPr>
          <p:nvPr>
            <p:ph type="sldNum" sz="quarter" idx="12"/>
          </p:nvPr>
        </p:nvSpPr>
        <p:spPr/>
        <p:txBody>
          <a:bodyPr/>
          <a:lstStyle/>
          <a:p>
            <a:fld id="{764F593F-0D5B-4CF0-BEE2-6583C73E7271}" type="slidenum">
              <a:rPr lang="uk-UA" smtClean="0"/>
              <a:pPr/>
              <a:t>‹#›</a:t>
            </a:fld>
            <a:endParaRPr lang="uk-U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uk-UA" smtClean="0"/>
              <a:t>Зразок заголовка</a:t>
            </a:r>
            <a:endParaRPr lang="uk-UA"/>
          </a:p>
        </p:txBody>
      </p:sp>
      <p:sp>
        <p:nvSpPr>
          <p:cNvPr id="3" name="Місце для тексту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Місце для вмісту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тексту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Місце для вмісту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7" name="Місце для дати 6"/>
          <p:cNvSpPr>
            <a:spLocks noGrp="1"/>
          </p:cNvSpPr>
          <p:nvPr>
            <p:ph type="dt" sz="half" idx="10"/>
          </p:nvPr>
        </p:nvSpPr>
        <p:spPr/>
        <p:txBody>
          <a:bodyPr/>
          <a:lstStyle/>
          <a:p>
            <a:fld id="{7B145574-7EAB-4741-B7CD-D18CAC2EA0B2}" type="datetime1">
              <a:rPr lang="uk-UA" smtClean="0"/>
              <a:pPr/>
              <a:t>15.02.2017</a:t>
            </a:fld>
            <a:endParaRPr lang="uk-UA"/>
          </a:p>
        </p:txBody>
      </p:sp>
      <p:sp>
        <p:nvSpPr>
          <p:cNvPr id="8" name="Місце для нижнього колонтитула 7"/>
          <p:cNvSpPr>
            <a:spLocks noGrp="1"/>
          </p:cNvSpPr>
          <p:nvPr>
            <p:ph type="ftr" sz="quarter" idx="11"/>
          </p:nvPr>
        </p:nvSpPr>
        <p:spPr/>
        <p:txBody>
          <a:bodyPr/>
          <a:lstStyle/>
          <a:p>
            <a:endParaRPr lang="uk-UA"/>
          </a:p>
        </p:txBody>
      </p:sp>
      <p:sp>
        <p:nvSpPr>
          <p:cNvPr id="9" name="Місце для номера слайда 8"/>
          <p:cNvSpPr>
            <a:spLocks noGrp="1"/>
          </p:cNvSpPr>
          <p:nvPr>
            <p:ph type="sldNum" sz="quarter" idx="12"/>
          </p:nvPr>
        </p:nvSpPr>
        <p:spPr/>
        <p:txBody>
          <a:bodyPr/>
          <a:lstStyle/>
          <a:p>
            <a:fld id="{764F593F-0D5B-4CF0-BEE2-6583C73E7271}" type="slidenum">
              <a:rPr lang="uk-UA" smtClean="0"/>
              <a:pPr/>
              <a:t>‹#›</a:t>
            </a:fld>
            <a:endParaRPr lang="uk-U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дати 2"/>
          <p:cNvSpPr>
            <a:spLocks noGrp="1"/>
          </p:cNvSpPr>
          <p:nvPr>
            <p:ph type="dt" sz="half" idx="10"/>
          </p:nvPr>
        </p:nvSpPr>
        <p:spPr/>
        <p:txBody>
          <a:bodyPr/>
          <a:lstStyle/>
          <a:p>
            <a:fld id="{10A12607-B801-418D-A937-584BBC0FAFD3}" type="datetime1">
              <a:rPr lang="uk-UA" smtClean="0"/>
              <a:pPr/>
              <a:t>15.02.2017</a:t>
            </a:fld>
            <a:endParaRPr lang="uk-UA"/>
          </a:p>
        </p:txBody>
      </p:sp>
      <p:sp>
        <p:nvSpPr>
          <p:cNvPr id="4" name="Місце для нижнього колонтитула 3"/>
          <p:cNvSpPr>
            <a:spLocks noGrp="1"/>
          </p:cNvSpPr>
          <p:nvPr>
            <p:ph type="ftr" sz="quarter" idx="11"/>
          </p:nvPr>
        </p:nvSpPr>
        <p:spPr/>
        <p:txBody>
          <a:bodyPr/>
          <a:lstStyle/>
          <a:p>
            <a:endParaRPr lang="uk-UA"/>
          </a:p>
        </p:txBody>
      </p:sp>
      <p:sp>
        <p:nvSpPr>
          <p:cNvPr id="5" name="Місце для номера слайда 4"/>
          <p:cNvSpPr>
            <a:spLocks noGrp="1"/>
          </p:cNvSpPr>
          <p:nvPr>
            <p:ph type="sldNum" sz="quarter" idx="12"/>
          </p:nvPr>
        </p:nvSpPr>
        <p:spPr/>
        <p:txBody>
          <a:bodyPr/>
          <a:lstStyle/>
          <a:p>
            <a:fld id="{764F593F-0D5B-4CF0-BEE2-6583C73E7271}" type="slidenum">
              <a:rPr lang="uk-UA" smtClean="0"/>
              <a:pPr/>
              <a:t>‹#›</a:t>
            </a:fld>
            <a:endParaRPr lang="uk-U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p>
            <a:fld id="{B371EC2B-637F-401E-8949-DF7BC0D3FFEE}" type="datetime1">
              <a:rPr lang="uk-UA" smtClean="0"/>
              <a:pPr/>
              <a:t>15.02.2017</a:t>
            </a:fld>
            <a:endParaRPr lang="uk-UA"/>
          </a:p>
        </p:txBody>
      </p:sp>
      <p:sp>
        <p:nvSpPr>
          <p:cNvPr id="3" name="Місце для нижнього колонтитула 2"/>
          <p:cNvSpPr>
            <a:spLocks noGrp="1"/>
          </p:cNvSpPr>
          <p:nvPr>
            <p:ph type="ftr" sz="quarter" idx="11"/>
          </p:nvPr>
        </p:nvSpPr>
        <p:spPr/>
        <p:txBody>
          <a:bodyPr/>
          <a:lstStyle/>
          <a:p>
            <a:endParaRPr lang="uk-UA"/>
          </a:p>
        </p:txBody>
      </p:sp>
      <p:sp>
        <p:nvSpPr>
          <p:cNvPr id="4" name="Місце для номера слайда 3"/>
          <p:cNvSpPr>
            <a:spLocks noGrp="1"/>
          </p:cNvSpPr>
          <p:nvPr>
            <p:ph type="sldNum" sz="quarter" idx="12"/>
          </p:nvPr>
        </p:nvSpPr>
        <p:spPr/>
        <p:txBody>
          <a:bodyPr/>
          <a:lstStyle/>
          <a:p>
            <a:fld id="{764F593F-0D5B-4CF0-BEE2-6583C73E7271}" type="slidenum">
              <a:rPr lang="uk-UA" smtClean="0"/>
              <a:pPr/>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uk-UA" smtClean="0"/>
              <a:t>Зразок заголовка</a:t>
            </a:r>
            <a:endParaRPr lang="uk-UA"/>
          </a:p>
        </p:txBody>
      </p:sp>
      <p:sp>
        <p:nvSpPr>
          <p:cNvPr id="3" name="Місце для вмісту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тексту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p>
            <a:fld id="{DE30A3C0-DEFC-4156-85B3-543E253F6166}" type="datetime1">
              <a:rPr lang="uk-UA" smtClean="0"/>
              <a:pPr/>
              <a:t>15.02.2017</a:t>
            </a:fld>
            <a:endParaRPr lang="uk-UA"/>
          </a:p>
        </p:txBody>
      </p:sp>
      <p:sp>
        <p:nvSpPr>
          <p:cNvPr id="6" name="Місце для нижнього колонтитула 5"/>
          <p:cNvSpPr>
            <a:spLocks noGrp="1"/>
          </p:cNvSpPr>
          <p:nvPr>
            <p:ph type="ftr" sz="quarter" idx="11"/>
          </p:nvPr>
        </p:nvSpPr>
        <p:spPr/>
        <p:txBody>
          <a:bodyPr/>
          <a:lstStyle/>
          <a:p>
            <a:endParaRPr lang="uk-UA"/>
          </a:p>
        </p:txBody>
      </p:sp>
      <p:sp>
        <p:nvSpPr>
          <p:cNvPr id="7" name="Місце для номера слайда 6"/>
          <p:cNvSpPr>
            <a:spLocks noGrp="1"/>
          </p:cNvSpPr>
          <p:nvPr>
            <p:ph type="sldNum" sz="quarter" idx="12"/>
          </p:nvPr>
        </p:nvSpPr>
        <p:spPr/>
        <p:txBody>
          <a:bodyPr/>
          <a:lstStyle/>
          <a:p>
            <a:fld id="{764F593F-0D5B-4CF0-BEE2-6583C73E7271}" type="slidenum">
              <a:rPr lang="uk-UA" smtClean="0"/>
              <a:pPr/>
              <a:t>‹#›</a:t>
            </a:fld>
            <a:endParaRPr lang="uk-U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uk-UA" smtClean="0"/>
              <a:t>Зразок заголовка</a:t>
            </a:r>
            <a:endParaRPr lang="uk-UA"/>
          </a:p>
        </p:txBody>
      </p:sp>
      <p:sp>
        <p:nvSpPr>
          <p:cNvPr id="3" name="Місце для зображення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Місце для тексту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p>
            <a:fld id="{1DBEDC54-0C3E-4023-B123-8D1671401C15}" type="datetime1">
              <a:rPr lang="uk-UA" smtClean="0"/>
              <a:pPr/>
              <a:t>15.02.2017</a:t>
            </a:fld>
            <a:endParaRPr lang="uk-UA"/>
          </a:p>
        </p:txBody>
      </p:sp>
      <p:sp>
        <p:nvSpPr>
          <p:cNvPr id="6" name="Місце для нижнього колонтитула 5"/>
          <p:cNvSpPr>
            <a:spLocks noGrp="1"/>
          </p:cNvSpPr>
          <p:nvPr>
            <p:ph type="ftr" sz="quarter" idx="11"/>
          </p:nvPr>
        </p:nvSpPr>
        <p:spPr/>
        <p:txBody>
          <a:bodyPr/>
          <a:lstStyle/>
          <a:p>
            <a:endParaRPr lang="uk-UA"/>
          </a:p>
        </p:txBody>
      </p:sp>
      <p:sp>
        <p:nvSpPr>
          <p:cNvPr id="7" name="Місце для номера слайда 6"/>
          <p:cNvSpPr>
            <a:spLocks noGrp="1"/>
          </p:cNvSpPr>
          <p:nvPr>
            <p:ph type="sldNum" sz="quarter" idx="12"/>
          </p:nvPr>
        </p:nvSpPr>
        <p:spPr/>
        <p:txBody>
          <a:bodyPr/>
          <a:lstStyle/>
          <a:p>
            <a:fld id="{764F593F-0D5B-4CF0-BEE2-6583C73E7271}" type="slidenum">
              <a:rPr lang="uk-UA" smtClean="0"/>
              <a:pPr/>
              <a:t>‹#›</a:t>
            </a:fld>
            <a:endParaRPr lang="uk-U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Місце для заголовка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uk-UA" smtClean="0"/>
              <a:t>Зразок заголовка</a:t>
            </a:r>
            <a:endParaRPr lang="uk-UA"/>
          </a:p>
        </p:txBody>
      </p:sp>
      <p:sp>
        <p:nvSpPr>
          <p:cNvPr id="3" name="Місце для тексту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AB9037-887C-4A05-8FBB-F5EBF3A4F14E}" type="datetime1">
              <a:rPr lang="uk-UA" smtClean="0"/>
              <a:pPr/>
              <a:t>15.02.2017</a:t>
            </a:fld>
            <a:endParaRPr lang="uk-UA"/>
          </a:p>
        </p:txBody>
      </p:sp>
      <p:sp>
        <p:nvSpPr>
          <p:cNvPr id="5" name="Місце для нижнього колонтитула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Місце для номера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4F593F-0D5B-4CF0-BEE2-6583C73E7271}" type="slidenum">
              <a:rPr lang="uk-UA" smtClean="0"/>
              <a:pPr/>
              <a:t>‹#›</a:t>
            </a:fld>
            <a:endParaRPr lang="uk-U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459309"/>
            <a:ext cx="9144000" cy="46271"/>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04664"/>
            <a:ext cx="9144000" cy="54645"/>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92281" y="156672"/>
            <a:ext cx="556202" cy="592875"/>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93636" y="739073"/>
            <a:ext cx="953492" cy="400361"/>
          </a:xfrm>
          <a:prstGeom prst="rect">
            <a:avLst/>
          </a:prstGeom>
        </p:spPr>
      </p:pic>
      <p:sp>
        <p:nvSpPr>
          <p:cNvPr id="2" name="TextBox 1"/>
          <p:cNvSpPr txBox="1"/>
          <p:nvPr/>
        </p:nvSpPr>
        <p:spPr>
          <a:xfrm>
            <a:off x="107505" y="620688"/>
            <a:ext cx="8856983" cy="4585871"/>
          </a:xfrm>
          <a:prstGeom prst="rect">
            <a:avLst/>
          </a:prstGeom>
          <a:noFill/>
        </p:spPr>
        <p:txBody>
          <a:bodyPr wrap="square" rtlCol="0">
            <a:spAutoFit/>
          </a:bodyPr>
          <a:lstStyle/>
          <a:p>
            <a:pPr algn="r"/>
            <a:r>
              <a:rPr lang="uk-UA" sz="4400" b="1" i="1" dirty="0" smtClean="0"/>
              <a:t>Взаємодія освітніх установ з </a:t>
            </a:r>
            <a:r>
              <a:rPr lang="uk-UA" sz="4400" b="1" i="1" dirty="0" err="1" smtClean="0"/>
              <a:t>стейкхолдерами</a:t>
            </a:r>
            <a:r>
              <a:rPr lang="uk-UA" sz="4400" b="1" i="1" dirty="0" smtClean="0"/>
              <a:t>: вимога часу</a:t>
            </a:r>
            <a:endParaRPr lang="uk-UA" sz="4400" b="1" i="1" dirty="0" smtClean="0"/>
          </a:p>
          <a:p>
            <a:pPr algn="r"/>
            <a:endParaRPr lang="uk-UA" sz="2400" b="1" i="1" dirty="0" smtClean="0"/>
          </a:p>
          <a:p>
            <a:pPr algn="r"/>
            <a:r>
              <a:rPr lang="uk-UA" sz="4400" b="1" i="1" dirty="0" err="1" smtClean="0"/>
              <a:t>Стейкхолдери</a:t>
            </a:r>
            <a:r>
              <a:rPr lang="uk-UA" sz="4400" b="1" i="1" dirty="0" smtClean="0"/>
              <a:t> в управлінні ВНЗ: очікування суспільства, законодавча база та сучасні тенденції</a:t>
            </a:r>
            <a:endParaRPr lang="ru-RU" sz="4400" b="1" i="1" dirty="0"/>
          </a:p>
        </p:txBody>
      </p:sp>
      <p:sp>
        <p:nvSpPr>
          <p:cNvPr id="3" name="TextBox 2"/>
          <p:cNvSpPr txBox="1"/>
          <p:nvPr/>
        </p:nvSpPr>
        <p:spPr>
          <a:xfrm>
            <a:off x="670382" y="4955946"/>
            <a:ext cx="7934066" cy="1569660"/>
          </a:xfrm>
          <a:prstGeom prst="rect">
            <a:avLst/>
          </a:prstGeom>
          <a:noFill/>
        </p:spPr>
        <p:txBody>
          <a:bodyPr wrap="square" rtlCol="0">
            <a:spAutoFit/>
          </a:bodyPr>
          <a:lstStyle/>
          <a:p>
            <a:pPr algn="ctr"/>
            <a:r>
              <a:rPr lang="uk-UA" sz="3200" dirty="0" smtClean="0"/>
              <a:t>Шаров О.І</a:t>
            </a:r>
            <a:r>
              <a:rPr lang="uk-UA" sz="3200" dirty="0" smtClean="0"/>
              <a:t>., </a:t>
            </a:r>
          </a:p>
          <a:p>
            <a:pPr algn="ctr"/>
            <a:r>
              <a:rPr lang="uk-UA" sz="3200" dirty="0" smtClean="0"/>
              <a:t>Міністерство освіти і науки України</a:t>
            </a:r>
          </a:p>
          <a:p>
            <a:pPr algn="ctr"/>
            <a:r>
              <a:rPr lang="uk-UA" sz="3200" dirty="0" smtClean="0"/>
              <a:t>Харків, 16 </a:t>
            </a:r>
            <a:r>
              <a:rPr lang="uk-UA" sz="3200" dirty="0" smtClean="0"/>
              <a:t>лютого 2017 </a:t>
            </a:r>
            <a:r>
              <a:rPr lang="uk-UA" sz="3200" dirty="0"/>
              <a:t>року</a:t>
            </a:r>
            <a:endParaRPr lang="ru-RU" sz="3200" dirty="0"/>
          </a:p>
        </p:txBody>
      </p:sp>
      <p:sp>
        <p:nvSpPr>
          <p:cNvPr id="4" name="Місце для номера слайда 3"/>
          <p:cNvSpPr>
            <a:spLocks noGrp="1"/>
          </p:cNvSpPr>
          <p:nvPr>
            <p:ph type="sldNum" sz="quarter" idx="12"/>
          </p:nvPr>
        </p:nvSpPr>
        <p:spPr/>
        <p:txBody>
          <a:bodyPr/>
          <a:lstStyle/>
          <a:p>
            <a:fld id="{764F593F-0D5B-4CF0-BEE2-6583C73E7271}" type="slidenum">
              <a:rPr lang="uk-UA" smtClean="0"/>
              <a:pPr/>
              <a:t>1</a:t>
            </a:fld>
            <a:endParaRPr lang="uk-UA" dirty="0"/>
          </a:p>
        </p:txBody>
      </p:sp>
    </p:spTree>
    <p:extLst>
      <p:ext uri="{BB962C8B-B14F-4D97-AF65-F5344CB8AC3E}">
        <p14:creationId xmlns:p14="http://schemas.microsoft.com/office/powerpoint/2010/main" xmlns="" val="27634143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Зовнішні виклики</a:t>
            </a:r>
            <a:endParaRPr lang="uk-UA" dirty="0"/>
          </a:p>
        </p:txBody>
      </p:sp>
      <p:sp>
        <p:nvSpPr>
          <p:cNvPr id="3" name="Содержимое 2"/>
          <p:cNvSpPr>
            <a:spLocks noGrp="1"/>
          </p:cNvSpPr>
          <p:nvPr>
            <p:ph idx="1"/>
          </p:nvPr>
        </p:nvSpPr>
        <p:spPr>
          <a:xfrm>
            <a:off x="457200" y="1340768"/>
            <a:ext cx="8229600" cy="5112568"/>
          </a:xfrm>
        </p:spPr>
        <p:txBody>
          <a:bodyPr>
            <a:normAutofit/>
          </a:bodyPr>
          <a:lstStyle/>
          <a:p>
            <a:r>
              <a:rPr lang="uk-UA" sz="3600" dirty="0" smtClean="0"/>
              <a:t>Перспектива європейської інтеграції</a:t>
            </a:r>
          </a:p>
          <a:p>
            <a:r>
              <a:rPr lang="uk-UA" sz="3600" dirty="0" smtClean="0"/>
              <a:t>Експансія іноземної освіти</a:t>
            </a:r>
          </a:p>
          <a:p>
            <a:r>
              <a:rPr lang="uk-UA" sz="3600" dirty="0" smtClean="0"/>
              <a:t>Незнання мов у нас – </a:t>
            </a:r>
            <a:r>
              <a:rPr lang="uk-UA" sz="3600" dirty="0" err="1" smtClean="0"/>
              <a:t>незанння</a:t>
            </a:r>
            <a:r>
              <a:rPr lang="uk-UA" sz="3600" dirty="0" smtClean="0"/>
              <a:t> нас у них</a:t>
            </a:r>
          </a:p>
          <a:p>
            <a:r>
              <a:rPr lang="uk-UA" sz="3600" dirty="0" smtClean="0"/>
              <a:t>Наступ електронного навчання</a:t>
            </a:r>
          </a:p>
          <a:p>
            <a:r>
              <a:rPr lang="uk-UA" sz="3600" dirty="0" smtClean="0"/>
              <a:t>Перемикання уваги світу на Близький Схід та біженців звідти</a:t>
            </a:r>
          </a:p>
          <a:p>
            <a:pPr>
              <a:buNone/>
            </a:pPr>
            <a:endParaRPr lang="uk-UA" sz="3600" dirty="0" smtClean="0"/>
          </a:p>
        </p:txBody>
      </p:sp>
      <p:sp>
        <p:nvSpPr>
          <p:cNvPr id="4" name="Номер слайда 3"/>
          <p:cNvSpPr>
            <a:spLocks noGrp="1"/>
          </p:cNvSpPr>
          <p:nvPr>
            <p:ph type="sldNum" sz="quarter" idx="12"/>
          </p:nvPr>
        </p:nvSpPr>
        <p:spPr/>
        <p:txBody>
          <a:bodyPr/>
          <a:lstStyle/>
          <a:p>
            <a:fld id="{725C68B6-61C2-468F-89AB-4B9F7531AA68}" type="slidenum">
              <a:rPr lang="ru-RU" smtClean="0"/>
              <a:pPr/>
              <a:t>10</a:t>
            </a:fld>
            <a:endParaRPr lang="ru-RU"/>
          </a:p>
        </p:txBody>
      </p:sp>
    </p:spTree>
    <p:extLst>
      <p:ext uri="{BB962C8B-B14F-4D97-AF65-F5344CB8AC3E}">
        <p14:creationId xmlns:p14="http://schemas.microsoft.com/office/powerpoint/2010/main" xmlns="" val="30068233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6000" dirty="0" smtClean="0"/>
              <a:t>Наші відповіді</a:t>
            </a:r>
            <a:endParaRPr lang="uk-UA" sz="6000" dirty="0"/>
          </a:p>
        </p:txBody>
      </p:sp>
      <p:sp>
        <p:nvSpPr>
          <p:cNvPr id="3" name="Содержимое 2"/>
          <p:cNvSpPr>
            <a:spLocks noGrp="1"/>
          </p:cNvSpPr>
          <p:nvPr>
            <p:ph idx="1"/>
          </p:nvPr>
        </p:nvSpPr>
        <p:spPr>
          <a:xfrm>
            <a:off x="457200" y="1340768"/>
            <a:ext cx="8229600" cy="5112568"/>
          </a:xfrm>
        </p:spPr>
        <p:txBody>
          <a:bodyPr>
            <a:normAutofit/>
          </a:bodyPr>
          <a:lstStyle/>
          <a:p>
            <a:r>
              <a:rPr lang="uk-UA" sz="4800" dirty="0" smtClean="0"/>
              <a:t>Автономія університетів</a:t>
            </a:r>
          </a:p>
          <a:p>
            <a:r>
              <a:rPr lang="uk-UA" sz="4800" dirty="0" smtClean="0"/>
              <a:t>Конкуренція університетів, науково-педагогічних працівників, студентів, здобувачів вищої освіти</a:t>
            </a:r>
          </a:p>
          <a:p>
            <a:r>
              <a:rPr lang="uk-UA" sz="4800" dirty="0" err="1" smtClean="0"/>
              <a:t>Меритократичне</a:t>
            </a:r>
            <a:r>
              <a:rPr lang="uk-UA" sz="4800" dirty="0" smtClean="0"/>
              <a:t> управління</a:t>
            </a:r>
          </a:p>
          <a:p>
            <a:pPr>
              <a:buNone/>
            </a:pPr>
            <a:endParaRPr lang="uk-UA" sz="3600" dirty="0" smtClean="0"/>
          </a:p>
        </p:txBody>
      </p:sp>
      <p:sp>
        <p:nvSpPr>
          <p:cNvPr id="4" name="Номер слайда 3"/>
          <p:cNvSpPr>
            <a:spLocks noGrp="1"/>
          </p:cNvSpPr>
          <p:nvPr>
            <p:ph type="sldNum" sz="quarter" idx="12"/>
          </p:nvPr>
        </p:nvSpPr>
        <p:spPr/>
        <p:txBody>
          <a:bodyPr/>
          <a:lstStyle/>
          <a:p>
            <a:fld id="{725C68B6-61C2-468F-89AB-4B9F7531AA68}" type="slidenum">
              <a:rPr lang="ru-RU" smtClean="0"/>
              <a:pPr/>
              <a:t>11</a:t>
            </a:fld>
            <a:endParaRPr lang="ru-RU"/>
          </a:p>
        </p:txBody>
      </p:sp>
    </p:spTree>
    <p:extLst>
      <p:ext uri="{BB962C8B-B14F-4D97-AF65-F5344CB8AC3E}">
        <p14:creationId xmlns:p14="http://schemas.microsoft.com/office/powerpoint/2010/main" xmlns="" val="37704243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uk-UA" dirty="0" smtClean="0"/>
              <a:t>Закон «Про вищу освіту» (2014)</a:t>
            </a:r>
            <a:endParaRPr lang="ru-RU" dirty="0"/>
          </a:p>
        </p:txBody>
      </p:sp>
      <p:sp>
        <p:nvSpPr>
          <p:cNvPr id="3" name="Объект 2"/>
          <p:cNvSpPr>
            <a:spLocks noGrp="1"/>
          </p:cNvSpPr>
          <p:nvPr>
            <p:ph idx="1"/>
          </p:nvPr>
        </p:nvSpPr>
        <p:spPr>
          <a:xfrm>
            <a:off x="251520" y="1052736"/>
            <a:ext cx="8435280" cy="5400600"/>
          </a:xfrm>
        </p:spPr>
        <p:txBody>
          <a:bodyPr>
            <a:normAutofit fontScale="92500" lnSpcReduction="10000"/>
          </a:bodyPr>
          <a:lstStyle/>
          <a:p>
            <a:pPr marL="0" indent="0">
              <a:buNone/>
            </a:pPr>
            <a:r>
              <a:rPr lang="uk-UA" dirty="0" smtClean="0"/>
              <a:t>Ключовим інструментом розв'язання проблем у системі управління вищою освітою є автономія - </a:t>
            </a:r>
            <a:r>
              <a:rPr lang="ru-RU" dirty="0" err="1" smtClean="0"/>
              <a:t>самостійність</a:t>
            </a:r>
            <a:r>
              <a:rPr lang="ru-RU" dirty="0"/>
              <a:t>, </a:t>
            </a:r>
            <a:r>
              <a:rPr lang="ru-RU" dirty="0" err="1"/>
              <a:t>незалежність</a:t>
            </a:r>
            <a:r>
              <a:rPr lang="ru-RU" dirty="0"/>
              <a:t> і </a:t>
            </a:r>
            <a:r>
              <a:rPr lang="ru-RU" dirty="0" err="1"/>
              <a:t>відповідальність</a:t>
            </a:r>
            <a:r>
              <a:rPr lang="ru-RU" dirty="0"/>
              <a:t> </a:t>
            </a:r>
            <a:r>
              <a:rPr lang="ru-RU" dirty="0" smtClean="0"/>
              <a:t>ВНЗ </a:t>
            </a:r>
            <a:r>
              <a:rPr lang="ru-RU" dirty="0"/>
              <a:t>у </a:t>
            </a:r>
            <a:r>
              <a:rPr lang="ru-RU" dirty="0" err="1"/>
              <a:t>прийнятті</a:t>
            </a:r>
            <a:r>
              <a:rPr lang="ru-RU" dirty="0"/>
              <a:t> </a:t>
            </a:r>
            <a:r>
              <a:rPr lang="ru-RU" dirty="0" err="1"/>
              <a:t>рішень</a:t>
            </a:r>
            <a:r>
              <a:rPr lang="ru-RU" dirty="0"/>
              <a:t> </a:t>
            </a:r>
            <a:r>
              <a:rPr lang="ru-RU" dirty="0" err="1" smtClean="0"/>
              <a:t>стосовно</a:t>
            </a:r>
            <a:r>
              <a:rPr lang="ru-RU" dirty="0" smtClean="0"/>
              <a:t> </a:t>
            </a:r>
            <a:r>
              <a:rPr lang="ru-RU" dirty="0" err="1" smtClean="0"/>
              <a:t>розвитку</a:t>
            </a:r>
            <a:r>
              <a:rPr lang="ru-RU" dirty="0" smtClean="0"/>
              <a:t>: </a:t>
            </a:r>
          </a:p>
          <a:p>
            <a:r>
              <a:rPr lang="ru-RU" dirty="0" err="1" smtClean="0"/>
              <a:t>академічних</a:t>
            </a:r>
            <a:r>
              <a:rPr lang="ru-RU" dirty="0" smtClean="0"/>
              <a:t> свобод, </a:t>
            </a:r>
            <a:r>
              <a:rPr lang="ru-RU" dirty="0" err="1" smtClean="0"/>
              <a:t>організації</a:t>
            </a:r>
            <a:r>
              <a:rPr lang="ru-RU" dirty="0" smtClean="0"/>
              <a:t> </a:t>
            </a:r>
            <a:r>
              <a:rPr lang="ru-RU" dirty="0" err="1"/>
              <a:t>освітнього</a:t>
            </a:r>
            <a:r>
              <a:rPr lang="ru-RU" dirty="0"/>
              <a:t> </a:t>
            </a:r>
            <a:r>
              <a:rPr lang="ru-RU" dirty="0" err="1" smtClean="0"/>
              <a:t>процесу</a:t>
            </a:r>
            <a:r>
              <a:rPr lang="ru-RU" dirty="0" smtClean="0"/>
              <a:t> (</a:t>
            </a:r>
            <a:r>
              <a:rPr lang="ru-RU" dirty="0" err="1" smtClean="0"/>
              <a:t>академічна</a:t>
            </a:r>
            <a:r>
              <a:rPr lang="ru-RU" dirty="0" smtClean="0"/>
              <a:t> </a:t>
            </a:r>
            <a:r>
              <a:rPr lang="ru-RU" dirty="0" err="1" smtClean="0"/>
              <a:t>автономія</a:t>
            </a:r>
            <a:r>
              <a:rPr lang="ru-RU" dirty="0" smtClean="0"/>
              <a:t>)</a:t>
            </a:r>
          </a:p>
          <a:p>
            <a:r>
              <a:rPr lang="ru-RU" dirty="0" err="1" smtClean="0"/>
              <a:t>наукових</a:t>
            </a:r>
            <a:r>
              <a:rPr lang="ru-RU" dirty="0" smtClean="0"/>
              <a:t> </a:t>
            </a:r>
            <a:r>
              <a:rPr lang="ru-RU" dirty="0" err="1" smtClean="0"/>
              <a:t>досліджень</a:t>
            </a:r>
            <a:r>
              <a:rPr lang="ru-RU" dirty="0" smtClean="0"/>
              <a:t> (</a:t>
            </a:r>
            <a:r>
              <a:rPr lang="ru-RU" dirty="0" err="1" smtClean="0"/>
              <a:t>наукова</a:t>
            </a:r>
            <a:r>
              <a:rPr lang="ru-RU" dirty="0" smtClean="0"/>
              <a:t> </a:t>
            </a:r>
            <a:r>
              <a:rPr lang="ru-RU" dirty="0" err="1" smtClean="0"/>
              <a:t>автономія</a:t>
            </a:r>
            <a:r>
              <a:rPr lang="ru-RU" dirty="0" smtClean="0"/>
              <a:t>)</a:t>
            </a:r>
          </a:p>
          <a:p>
            <a:r>
              <a:rPr lang="ru-RU" dirty="0" err="1" smtClean="0"/>
              <a:t>внутрішнього</a:t>
            </a:r>
            <a:r>
              <a:rPr lang="ru-RU" dirty="0" smtClean="0"/>
              <a:t> </a:t>
            </a:r>
            <a:r>
              <a:rPr lang="ru-RU" dirty="0" err="1" smtClean="0"/>
              <a:t>управління</a:t>
            </a:r>
            <a:r>
              <a:rPr lang="ru-RU" dirty="0" smtClean="0"/>
              <a:t>, </a:t>
            </a:r>
            <a:r>
              <a:rPr lang="ru-RU" dirty="0" err="1"/>
              <a:t>самостійного</a:t>
            </a:r>
            <a:r>
              <a:rPr lang="ru-RU" dirty="0"/>
              <a:t> добору і </a:t>
            </a:r>
            <a:r>
              <a:rPr lang="ru-RU" dirty="0" err="1"/>
              <a:t>розстановки</a:t>
            </a:r>
            <a:r>
              <a:rPr lang="ru-RU" dirty="0"/>
              <a:t> </a:t>
            </a:r>
            <a:r>
              <a:rPr lang="ru-RU" dirty="0" err="1"/>
              <a:t>кадрів</a:t>
            </a:r>
            <a:r>
              <a:rPr lang="ru-RU" dirty="0"/>
              <a:t> у межах, </a:t>
            </a:r>
            <a:r>
              <a:rPr lang="ru-RU" dirty="0" err="1"/>
              <a:t>встановлених</a:t>
            </a:r>
            <a:r>
              <a:rPr lang="ru-RU" dirty="0"/>
              <a:t> </a:t>
            </a:r>
            <a:r>
              <a:rPr lang="ru-RU" dirty="0" err="1"/>
              <a:t>цим</a:t>
            </a:r>
            <a:r>
              <a:rPr lang="ru-RU" dirty="0"/>
              <a:t> </a:t>
            </a:r>
            <a:r>
              <a:rPr lang="ru-RU" dirty="0" smtClean="0"/>
              <a:t>Законом (</a:t>
            </a:r>
            <a:r>
              <a:rPr lang="ru-RU" dirty="0" err="1" smtClean="0"/>
              <a:t>адміністративна</a:t>
            </a:r>
            <a:r>
              <a:rPr lang="ru-RU" dirty="0" smtClean="0"/>
              <a:t> </a:t>
            </a:r>
            <a:r>
              <a:rPr lang="ru-RU" dirty="0" err="1" smtClean="0"/>
              <a:t>автономія</a:t>
            </a:r>
            <a:r>
              <a:rPr lang="ru-RU" dirty="0" smtClean="0"/>
              <a:t>)</a:t>
            </a:r>
            <a:endParaRPr lang="ru-RU" dirty="0"/>
          </a:p>
          <a:p>
            <a:r>
              <a:rPr lang="ru-RU" dirty="0" err="1" smtClean="0"/>
              <a:t>економічної</a:t>
            </a:r>
            <a:r>
              <a:rPr lang="ru-RU" dirty="0" smtClean="0"/>
              <a:t> </a:t>
            </a:r>
            <a:r>
              <a:rPr lang="ru-RU" dirty="0"/>
              <a:t>та </a:t>
            </a:r>
            <a:r>
              <a:rPr lang="ru-RU" dirty="0" err="1"/>
              <a:t>іншої</a:t>
            </a:r>
            <a:r>
              <a:rPr lang="ru-RU" dirty="0"/>
              <a:t> </a:t>
            </a:r>
            <a:r>
              <a:rPr lang="ru-RU" dirty="0" err="1" smtClean="0"/>
              <a:t>діяльності</a:t>
            </a:r>
            <a:r>
              <a:rPr lang="ru-RU" dirty="0" smtClean="0"/>
              <a:t> (</a:t>
            </a:r>
            <a:r>
              <a:rPr lang="ru-RU" dirty="0" err="1" smtClean="0"/>
              <a:t>фінансова</a:t>
            </a:r>
            <a:r>
              <a:rPr lang="ru-RU" dirty="0" smtClean="0"/>
              <a:t> </a:t>
            </a:r>
            <a:r>
              <a:rPr lang="ru-RU" dirty="0" err="1" smtClean="0"/>
              <a:t>автономія</a:t>
            </a:r>
            <a:r>
              <a:rPr lang="ru-RU" dirty="0" smtClean="0"/>
              <a:t>) </a:t>
            </a:r>
          </a:p>
        </p:txBody>
      </p:sp>
    </p:spTree>
    <p:extLst>
      <p:ext uri="{BB962C8B-B14F-4D97-AF65-F5344CB8AC3E}">
        <p14:creationId xmlns:p14="http://schemas.microsoft.com/office/powerpoint/2010/main" xmlns="" val="14286598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23933"/>
            <a:ext cx="8316416" cy="769441"/>
          </a:xfrm>
          <a:prstGeom prst="rect">
            <a:avLst/>
          </a:prstGeom>
          <a:noFill/>
        </p:spPr>
        <p:txBody>
          <a:bodyPr wrap="square" rtlCol="0">
            <a:spAutoFit/>
          </a:bodyPr>
          <a:lstStyle/>
          <a:p>
            <a:pPr algn="ctr"/>
            <a:r>
              <a:rPr lang="uk-UA" sz="4400" b="1" dirty="0" smtClean="0"/>
              <a:t>Якість вищої освіти</a:t>
            </a:r>
            <a:endParaRPr lang="ru-RU" sz="4400" b="1" dirty="0"/>
          </a:p>
        </p:txBody>
      </p:sp>
      <p:sp>
        <p:nvSpPr>
          <p:cNvPr id="4" name="TextBox 3"/>
          <p:cNvSpPr txBox="1"/>
          <p:nvPr/>
        </p:nvSpPr>
        <p:spPr>
          <a:xfrm>
            <a:off x="704109" y="610136"/>
            <a:ext cx="8280920" cy="6247864"/>
          </a:xfrm>
          <a:prstGeom prst="rect">
            <a:avLst/>
          </a:prstGeom>
          <a:noFill/>
        </p:spPr>
        <p:txBody>
          <a:bodyPr wrap="square" rtlCol="0">
            <a:spAutoFit/>
          </a:bodyPr>
          <a:lstStyle/>
          <a:p>
            <a:r>
              <a:rPr lang="uk-UA" sz="3000" dirty="0" smtClean="0"/>
              <a:t> </a:t>
            </a:r>
            <a:r>
              <a:rPr lang="uk-UA" sz="4000" u="sng" dirty="0" smtClean="0"/>
              <a:t>Якість </a:t>
            </a:r>
            <a:r>
              <a:rPr lang="uk-UA" sz="4000" u="sng" dirty="0"/>
              <a:t>вищої освіти </a:t>
            </a:r>
            <a:r>
              <a:rPr lang="uk-UA" sz="4000" dirty="0"/>
              <a:t>- рівень здобутих особою знань, умінь, навичок, інших компетентностей, що відображає її компетентність відповідно до стандартів вищої </a:t>
            </a:r>
            <a:r>
              <a:rPr lang="uk-UA" sz="4000" dirty="0" smtClean="0"/>
              <a:t>освіти (стаття 1 закону України «Про вищу освіту»)</a:t>
            </a:r>
          </a:p>
          <a:p>
            <a:r>
              <a:rPr lang="uk-UA" sz="4000" u="sng" dirty="0" smtClean="0"/>
              <a:t>Якість </a:t>
            </a:r>
            <a:r>
              <a:rPr lang="uk-UA" sz="4000" u="sng" dirty="0"/>
              <a:t>освіти </a:t>
            </a:r>
            <a:r>
              <a:rPr lang="uk-UA" sz="4000" dirty="0"/>
              <a:t>– це відповідність результатів навчання стандартам освіти, та/або договорам на надання освітніх </a:t>
            </a:r>
            <a:r>
              <a:rPr lang="uk-UA" sz="4000" dirty="0" smtClean="0"/>
              <a:t>послуг (законопроект)</a:t>
            </a:r>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13</a:t>
            </a:fld>
            <a:endParaRPr lang="uk-UA" dirty="0"/>
          </a:p>
        </p:txBody>
      </p:sp>
    </p:spTree>
    <p:extLst>
      <p:ext uri="{BB962C8B-B14F-4D97-AF65-F5344CB8AC3E}">
        <p14:creationId xmlns:p14="http://schemas.microsoft.com/office/powerpoint/2010/main" xmlns="" val="39418800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163959"/>
            <a:ext cx="8316416" cy="769441"/>
          </a:xfrm>
          <a:prstGeom prst="rect">
            <a:avLst/>
          </a:prstGeom>
          <a:noFill/>
        </p:spPr>
        <p:txBody>
          <a:bodyPr wrap="square" rtlCol="0">
            <a:spAutoFit/>
          </a:bodyPr>
          <a:lstStyle/>
          <a:p>
            <a:pPr algn="ctr"/>
            <a:r>
              <a:rPr lang="uk-UA" sz="4400" b="1" dirty="0" smtClean="0"/>
              <a:t>Якість освітньої діяльності</a:t>
            </a:r>
            <a:endParaRPr lang="ru-RU" sz="4400" b="1" dirty="0"/>
          </a:p>
        </p:txBody>
      </p:sp>
      <p:sp>
        <p:nvSpPr>
          <p:cNvPr id="4" name="TextBox 3"/>
          <p:cNvSpPr txBox="1"/>
          <p:nvPr/>
        </p:nvSpPr>
        <p:spPr>
          <a:xfrm>
            <a:off x="714140" y="1052736"/>
            <a:ext cx="8280920" cy="5632311"/>
          </a:xfrm>
          <a:prstGeom prst="rect">
            <a:avLst/>
          </a:prstGeom>
          <a:noFill/>
        </p:spPr>
        <p:txBody>
          <a:bodyPr wrap="square" rtlCol="0">
            <a:spAutoFit/>
          </a:bodyPr>
          <a:lstStyle/>
          <a:p>
            <a:r>
              <a:rPr lang="uk-UA" sz="3000" dirty="0" smtClean="0"/>
              <a:t> </a:t>
            </a:r>
            <a:r>
              <a:rPr lang="uk-UA" sz="4000" dirty="0" smtClean="0"/>
              <a:t>Якість </a:t>
            </a:r>
            <a:r>
              <a:rPr lang="uk-UA" sz="4000" dirty="0"/>
              <a:t>освітньої діяльності - рівень організації освітнього процесу у вищому навчальному закладі, що відповідає стандартам вищої освіти, забезпечує здобуття особами якісної вищої освіти та сприяє створенню нових </a:t>
            </a:r>
            <a:r>
              <a:rPr lang="uk-UA" sz="4000" dirty="0" smtClean="0"/>
              <a:t>знань (ст. 1 ЗУПВО).</a:t>
            </a:r>
          </a:p>
          <a:p>
            <a:r>
              <a:rPr lang="uk-UA" sz="4000" dirty="0" smtClean="0"/>
              <a:t>Увага! Не плутати з якістю вищої освіти</a:t>
            </a:r>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14</a:t>
            </a:fld>
            <a:endParaRPr lang="uk-UA" dirty="0"/>
          </a:p>
        </p:txBody>
      </p:sp>
    </p:spTree>
    <p:extLst>
      <p:ext uri="{BB962C8B-B14F-4D97-AF65-F5344CB8AC3E}">
        <p14:creationId xmlns:p14="http://schemas.microsoft.com/office/powerpoint/2010/main" xmlns="" val="10818391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163959"/>
            <a:ext cx="8316416" cy="769441"/>
          </a:xfrm>
          <a:prstGeom prst="rect">
            <a:avLst/>
          </a:prstGeom>
          <a:noFill/>
        </p:spPr>
        <p:txBody>
          <a:bodyPr wrap="square" rtlCol="0">
            <a:spAutoFit/>
          </a:bodyPr>
          <a:lstStyle/>
          <a:p>
            <a:pPr algn="ctr"/>
            <a:r>
              <a:rPr lang="uk-UA" sz="4400" b="1" dirty="0" smtClean="0"/>
              <a:t>Європейські стандарти</a:t>
            </a:r>
            <a:endParaRPr lang="ru-RU" sz="4400" b="1" dirty="0"/>
          </a:p>
        </p:txBody>
      </p:sp>
      <p:sp>
        <p:nvSpPr>
          <p:cNvPr id="4" name="TextBox 3"/>
          <p:cNvSpPr txBox="1"/>
          <p:nvPr/>
        </p:nvSpPr>
        <p:spPr>
          <a:xfrm>
            <a:off x="674310" y="933400"/>
            <a:ext cx="8280920" cy="5632311"/>
          </a:xfrm>
          <a:prstGeom prst="rect">
            <a:avLst/>
          </a:prstGeom>
          <a:noFill/>
        </p:spPr>
        <p:txBody>
          <a:bodyPr wrap="square" rtlCol="0">
            <a:spAutoFit/>
          </a:bodyPr>
          <a:lstStyle/>
          <a:p>
            <a:pPr>
              <a:buFont typeface="Arial" pitchFamily="34" charset="0"/>
              <a:buChar char="•"/>
            </a:pPr>
            <a:r>
              <a:rPr lang="uk-UA" sz="3000" dirty="0" smtClean="0"/>
              <a:t> </a:t>
            </a:r>
            <a:r>
              <a:rPr lang="uk-UA" sz="3600" dirty="0" smtClean="0"/>
              <a:t>Європейські стандарти і рекомендації щодо забезпечення якості у вищій освіті (</a:t>
            </a:r>
            <a:r>
              <a:rPr lang="en-US" sz="3600" dirty="0" smtClean="0"/>
              <a:t>ESG) </a:t>
            </a:r>
            <a:r>
              <a:rPr lang="uk-UA" sz="3600" dirty="0" smtClean="0"/>
              <a:t>(2005, 2015)</a:t>
            </a:r>
          </a:p>
          <a:p>
            <a:pPr>
              <a:buFont typeface="Arial" pitchFamily="34" charset="0"/>
              <a:buChar char="•"/>
            </a:pPr>
            <a:r>
              <a:rPr lang="uk-UA" sz="3600" dirty="0"/>
              <a:t> </a:t>
            </a:r>
            <a:r>
              <a:rPr lang="uk-UA" sz="3600" dirty="0" smtClean="0"/>
              <a:t>Складові </a:t>
            </a:r>
            <a:r>
              <a:rPr lang="en-US" sz="3600" dirty="0" smtClean="0"/>
              <a:t>ESG</a:t>
            </a:r>
            <a:r>
              <a:rPr lang="uk-UA" sz="3600" dirty="0" smtClean="0"/>
              <a:t>:</a:t>
            </a:r>
          </a:p>
          <a:p>
            <a:pPr marL="1200150" lvl="1" indent="-742950">
              <a:buFont typeface="+mj-lt"/>
              <a:buAutoNum type="arabicPeriod"/>
            </a:pPr>
            <a:r>
              <a:rPr lang="uk-UA" sz="3600" dirty="0" smtClean="0"/>
              <a:t>Стандарти та рекомендації щодо внутрішнього забезпечення якості</a:t>
            </a:r>
          </a:p>
          <a:p>
            <a:pPr marL="1200150" lvl="1" indent="-742950">
              <a:buFont typeface="+mj-lt"/>
              <a:buAutoNum type="arabicPeriod"/>
            </a:pPr>
            <a:r>
              <a:rPr lang="uk-UA" sz="3600" dirty="0"/>
              <a:t>Стандарти та рекомендації щодо </a:t>
            </a:r>
            <a:r>
              <a:rPr lang="uk-UA" sz="3600" dirty="0" smtClean="0"/>
              <a:t>зовнішнього </a:t>
            </a:r>
            <a:r>
              <a:rPr lang="uk-UA" sz="3600" dirty="0"/>
              <a:t>забезпечення </a:t>
            </a:r>
            <a:r>
              <a:rPr lang="uk-UA" sz="3600" dirty="0" smtClean="0"/>
              <a:t>якості</a:t>
            </a:r>
          </a:p>
          <a:p>
            <a:pPr marL="1200150" lvl="1" indent="-742950">
              <a:buFont typeface="+mj-lt"/>
              <a:buAutoNum type="arabicPeriod"/>
            </a:pPr>
            <a:r>
              <a:rPr lang="uk-UA" sz="3600" dirty="0"/>
              <a:t>Стандарти та рекомендації щодо </a:t>
            </a:r>
            <a:r>
              <a:rPr lang="uk-UA" sz="3600" dirty="0" smtClean="0"/>
              <a:t>агентств забезпечення якості</a:t>
            </a:r>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15</a:t>
            </a:fld>
            <a:endParaRPr lang="uk-UA" dirty="0"/>
          </a:p>
        </p:txBody>
      </p:sp>
    </p:spTree>
    <p:extLst>
      <p:ext uri="{BB962C8B-B14F-4D97-AF65-F5344CB8AC3E}">
        <p14:creationId xmlns:p14="http://schemas.microsoft.com/office/powerpoint/2010/main" xmlns="" val="23601024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163959"/>
            <a:ext cx="8316416" cy="769441"/>
          </a:xfrm>
          <a:prstGeom prst="rect">
            <a:avLst/>
          </a:prstGeom>
          <a:noFill/>
        </p:spPr>
        <p:txBody>
          <a:bodyPr wrap="square" rtlCol="0">
            <a:spAutoFit/>
          </a:bodyPr>
          <a:lstStyle/>
          <a:p>
            <a:pPr algn="ctr"/>
            <a:r>
              <a:rPr lang="uk-UA" sz="4400" b="1" dirty="0" smtClean="0"/>
              <a:t>Сурогат</a:t>
            </a:r>
            <a:endParaRPr lang="ru-RU" sz="4400" b="1" dirty="0"/>
          </a:p>
        </p:txBody>
      </p:sp>
      <p:sp>
        <p:nvSpPr>
          <p:cNvPr id="4" name="TextBox 3"/>
          <p:cNvSpPr txBox="1"/>
          <p:nvPr/>
        </p:nvSpPr>
        <p:spPr>
          <a:xfrm>
            <a:off x="340042" y="933400"/>
            <a:ext cx="8761370" cy="5078313"/>
          </a:xfrm>
          <a:prstGeom prst="rect">
            <a:avLst/>
          </a:prstGeom>
          <a:noFill/>
        </p:spPr>
        <p:txBody>
          <a:bodyPr wrap="square" rtlCol="0">
            <a:spAutoFit/>
          </a:bodyPr>
          <a:lstStyle/>
          <a:p>
            <a:r>
              <a:rPr lang="uk-UA" sz="3000" dirty="0" smtClean="0"/>
              <a:t> </a:t>
            </a:r>
            <a:r>
              <a:rPr lang="uk-UA" sz="3600" dirty="0" smtClean="0"/>
              <a:t>Національної системи забезпечення якості вищої освіти в Україні, насправді, так і не створено</a:t>
            </a:r>
          </a:p>
          <a:p>
            <a:r>
              <a:rPr lang="uk-UA" sz="3600" dirty="0" smtClean="0"/>
              <a:t>Її певним сурогатом виступають:</a:t>
            </a:r>
          </a:p>
          <a:p>
            <a:pPr marL="742950" indent="-742950">
              <a:buFont typeface="+mj-lt"/>
              <a:buAutoNum type="arabicPeriod"/>
            </a:pPr>
            <a:r>
              <a:rPr lang="uk-UA" sz="3600" dirty="0" smtClean="0"/>
              <a:t>Системи ліцензування та акредитації</a:t>
            </a:r>
          </a:p>
          <a:p>
            <a:pPr marL="742950" indent="-742950">
              <a:buFont typeface="+mj-lt"/>
              <a:buAutoNum type="arabicPeriod"/>
            </a:pPr>
            <a:r>
              <a:rPr lang="uk-UA" sz="3600" dirty="0" smtClean="0"/>
              <a:t>Інспектування вищих навчальних закладів ззовні</a:t>
            </a:r>
          </a:p>
          <a:p>
            <a:pPr marL="742950" indent="-742950">
              <a:buFont typeface="+mj-lt"/>
              <a:buAutoNum type="arabicPeriod"/>
            </a:pPr>
            <a:r>
              <a:rPr lang="uk-UA" sz="3600" dirty="0" smtClean="0"/>
              <a:t>Ректорський контроль всередині інституцій</a:t>
            </a:r>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16</a:t>
            </a:fld>
            <a:endParaRPr lang="uk-UA" dirty="0"/>
          </a:p>
        </p:txBody>
      </p:sp>
    </p:spTree>
    <p:extLst>
      <p:ext uri="{BB962C8B-B14F-4D97-AF65-F5344CB8AC3E}">
        <p14:creationId xmlns:p14="http://schemas.microsoft.com/office/powerpoint/2010/main" xmlns="" val="17614685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533725" y="363238"/>
            <a:ext cx="8604448" cy="1323439"/>
          </a:xfrm>
          <a:prstGeom prst="rect">
            <a:avLst/>
          </a:prstGeom>
          <a:noFill/>
        </p:spPr>
        <p:txBody>
          <a:bodyPr wrap="square" rtlCol="0">
            <a:spAutoFit/>
          </a:bodyPr>
          <a:lstStyle/>
          <a:p>
            <a:r>
              <a:rPr lang="uk-UA" sz="4000" b="1" dirty="0" smtClean="0"/>
              <a:t>Основні принципи трансформації системи ліцензування та акредитації</a:t>
            </a:r>
            <a:endParaRPr lang="uk-UA" sz="4000" b="1" dirty="0"/>
          </a:p>
        </p:txBody>
      </p:sp>
      <p:sp>
        <p:nvSpPr>
          <p:cNvPr id="4" name="TextBox 3"/>
          <p:cNvSpPr txBox="1"/>
          <p:nvPr/>
        </p:nvSpPr>
        <p:spPr>
          <a:xfrm>
            <a:off x="498321" y="1699677"/>
            <a:ext cx="8509850" cy="4801314"/>
          </a:xfrm>
          <a:prstGeom prst="rect">
            <a:avLst/>
          </a:prstGeom>
          <a:noFill/>
        </p:spPr>
        <p:txBody>
          <a:bodyPr wrap="square" rtlCol="0">
            <a:spAutoFit/>
          </a:bodyPr>
          <a:lstStyle/>
          <a:p>
            <a:r>
              <a:rPr lang="uk-UA" sz="3400" dirty="0" smtClean="0"/>
              <a:t>1) вона повинна бути простою, логічною, зрозумілою та прозорою</a:t>
            </a:r>
          </a:p>
          <a:p>
            <a:r>
              <a:rPr lang="uk-UA" sz="3400" dirty="0" smtClean="0"/>
              <a:t>2) нормативи та вимоги мають бути адекватними, об’єктивними, вимірними та піддаватися верифікації</a:t>
            </a:r>
          </a:p>
          <a:p>
            <a:r>
              <a:rPr lang="uk-UA" sz="3400" dirty="0" smtClean="0"/>
              <a:t>3) базові показники мають бути зорієнтовані на позитивну оцінку динамічності розвитку навчального закладу як ознаки його конкурентоспроможності та адаптивності</a:t>
            </a:r>
            <a:endParaRPr lang="uk-UA" sz="3400" b="1" dirty="0" smtClean="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17</a:t>
            </a:fld>
            <a:endParaRPr lang="uk-UA" dirty="0"/>
          </a:p>
        </p:txBody>
      </p:sp>
    </p:spTree>
    <p:extLst>
      <p:ext uri="{BB962C8B-B14F-4D97-AF65-F5344CB8AC3E}">
        <p14:creationId xmlns:p14="http://schemas.microsoft.com/office/powerpoint/2010/main" xmlns="" val="5502539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531900" y="232132"/>
            <a:ext cx="8604448" cy="1323439"/>
          </a:xfrm>
          <a:prstGeom prst="rect">
            <a:avLst/>
          </a:prstGeom>
          <a:noFill/>
        </p:spPr>
        <p:txBody>
          <a:bodyPr wrap="square" rtlCol="0">
            <a:spAutoFit/>
          </a:bodyPr>
          <a:lstStyle/>
          <a:p>
            <a:r>
              <a:rPr lang="uk-UA" sz="4000" b="1" dirty="0" smtClean="0"/>
              <a:t>Основні принципи трансформації системи ліцензування та акредитації</a:t>
            </a:r>
            <a:endParaRPr lang="uk-UA" sz="4000" b="1" dirty="0"/>
          </a:p>
        </p:txBody>
      </p:sp>
      <p:sp>
        <p:nvSpPr>
          <p:cNvPr id="4" name="TextBox 3"/>
          <p:cNvSpPr txBox="1"/>
          <p:nvPr/>
        </p:nvSpPr>
        <p:spPr>
          <a:xfrm>
            <a:off x="533725" y="1372454"/>
            <a:ext cx="8509850" cy="5509200"/>
          </a:xfrm>
          <a:prstGeom prst="rect">
            <a:avLst/>
          </a:prstGeom>
          <a:noFill/>
        </p:spPr>
        <p:txBody>
          <a:bodyPr wrap="square" rtlCol="0">
            <a:spAutoFit/>
          </a:bodyPr>
          <a:lstStyle/>
          <a:p>
            <a:r>
              <a:rPr lang="uk-UA" sz="3200" dirty="0" smtClean="0"/>
              <a:t>4) система ліцензування та акредитації (показники, процедури та процеси) має </a:t>
            </a:r>
            <a:r>
              <a:rPr lang="uk-UA" sz="3200" dirty="0" err="1" smtClean="0"/>
              <a:t>стиму</a:t>
            </a:r>
            <a:r>
              <a:rPr lang="uk-UA" sz="3200" dirty="0" smtClean="0"/>
              <a:t>-</a:t>
            </a:r>
          </a:p>
          <a:p>
            <a:r>
              <a:rPr lang="uk-UA" sz="3200" dirty="0" err="1" smtClean="0"/>
              <a:t>лювати</a:t>
            </a:r>
            <a:r>
              <a:rPr lang="uk-UA" sz="3200" dirty="0" smtClean="0"/>
              <a:t>, а не гальмувати розвиток вищої школи</a:t>
            </a:r>
          </a:p>
          <a:p>
            <a:r>
              <a:rPr lang="uk-UA" sz="3200" dirty="0" smtClean="0"/>
              <a:t>5) ліцензійно-акредитаційний менеджмент повинен бути спрямований на прискорену інтеграцію національної освітньої системи в ЄПВО та наукових досліджень</a:t>
            </a:r>
          </a:p>
          <a:p>
            <a:r>
              <a:rPr lang="uk-UA" sz="3200" dirty="0" smtClean="0"/>
              <a:t>6) подальший розвиток системи ліцензування та акредитації неможливий без розширення ролі та участі професійної спільноти і громадського контролю за нею</a:t>
            </a:r>
            <a:endParaRPr lang="uk-UA" sz="3400" b="1" dirty="0" smtClean="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18</a:t>
            </a:fld>
            <a:endParaRPr lang="uk-UA" dirty="0"/>
          </a:p>
        </p:txBody>
      </p:sp>
    </p:spTree>
    <p:extLst>
      <p:ext uri="{BB962C8B-B14F-4D97-AF65-F5344CB8AC3E}">
        <p14:creationId xmlns:p14="http://schemas.microsoft.com/office/powerpoint/2010/main" xmlns="" val="6149296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533725" y="363238"/>
            <a:ext cx="8604448" cy="1323439"/>
          </a:xfrm>
          <a:prstGeom prst="rect">
            <a:avLst/>
          </a:prstGeom>
          <a:noFill/>
        </p:spPr>
        <p:txBody>
          <a:bodyPr wrap="square" rtlCol="0">
            <a:spAutoFit/>
          </a:bodyPr>
          <a:lstStyle/>
          <a:p>
            <a:r>
              <a:rPr lang="uk-UA" sz="4000" b="1" dirty="0" smtClean="0"/>
              <a:t>Основні принципи трансформації системи ліцензування та акредитації</a:t>
            </a:r>
            <a:endParaRPr lang="uk-UA" sz="4000" b="1" dirty="0"/>
          </a:p>
        </p:txBody>
      </p:sp>
      <p:sp>
        <p:nvSpPr>
          <p:cNvPr id="4" name="TextBox 3"/>
          <p:cNvSpPr txBox="1"/>
          <p:nvPr/>
        </p:nvSpPr>
        <p:spPr>
          <a:xfrm>
            <a:off x="498321" y="1699677"/>
            <a:ext cx="8509850" cy="4524315"/>
          </a:xfrm>
          <a:prstGeom prst="rect">
            <a:avLst/>
          </a:prstGeom>
          <a:noFill/>
        </p:spPr>
        <p:txBody>
          <a:bodyPr wrap="square" rtlCol="0">
            <a:spAutoFit/>
          </a:bodyPr>
          <a:lstStyle/>
          <a:p>
            <a:r>
              <a:rPr lang="uk-UA" sz="3200" dirty="0" smtClean="0"/>
              <a:t>7) система ліцензування та акредитації має бути спрямована на внутрішнє та зовнішнє</a:t>
            </a:r>
          </a:p>
          <a:p>
            <a:r>
              <a:rPr lang="uk-UA" sz="3200" dirty="0" smtClean="0"/>
              <a:t>забезпечення якості вищої освіти</a:t>
            </a:r>
          </a:p>
          <a:p>
            <a:r>
              <a:rPr lang="uk-UA" sz="3200" dirty="0" smtClean="0"/>
              <a:t>8) ліцензійно-акредитаційна система повинна стати одним з головних чинників переходу від фрагментарної координації до ефективної кооперації вищої школи, ринку праці, самоврядних професійних спільнот, інших інститутів громадянського суспільства</a:t>
            </a:r>
            <a:endParaRPr lang="uk-UA" sz="3200" b="1" dirty="0" smtClean="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19</a:t>
            </a:fld>
            <a:endParaRPr lang="uk-UA" dirty="0"/>
          </a:p>
        </p:txBody>
      </p:sp>
    </p:spTree>
    <p:extLst>
      <p:ext uri="{BB962C8B-B14F-4D97-AF65-F5344CB8AC3E}">
        <p14:creationId xmlns:p14="http://schemas.microsoft.com/office/powerpoint/2010/main" xmlns="" val="20101818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163959"/>
            <a:ext cx="8316416" cy="769441"/>
          </a:xfrm>
          <a:prstGeom prst="rect">
            <a:avLst/>
          </a:prstGeom>
          <a:noFill/>
        </p:spPr>
        <p:txBody>
          <a:bodyPr wrap="square" rtlCol="0">
            <a:spAutoFit/>
          </a:bodyPr>
          <a:lstStyle/>
          <a:p>
            <a:pPr algn="ctr"/>
            <a:r>
              <a:rPr lang="uk-UA" sz="4400" b="1" dirty="0" err="1" smtClean="0"/>
              <a:t>Стейкхолдери</a:t>
            </a:r>
            <a:r>
              <a:rPr lang="uk-UA" sz="4400" b="1" dirty="0" smtClean="0"/>
              <a:t> вищої освіти</a:t>
            </a:r>
            <a:endParaRPr lang="ru-RU" sz="4400" b="1" dirty="0"/>
          </a:p>
        </p:txBody>
      </p:sp>
      <p:sp>
        <p:nvSpPr>
          <p:cNvPr id="4" name="TextBox 3"/>
          <p:cNvSpPr txBox="1"/>
          <p:nvPr/>
        </p:nvSpPr>
        <p:spPr>
          <a:xfrm>
            <a:off x="467544" y="692696"/>
            <a:ext cx="8541212" cy="5878532"/>
          </a:xfrm>
          <a:prstGeom prst="rect">
            <a:avLst/>
          </a:prstGeom>
          <a:noFill/>
        </p:spPr>
        <p:txBody>
          <a:bodyPr wrap="square" rtlCol="0">
            <a:spAutoFit/>
          </a:bodyPr>
          <a:lstStyle/>
          <a:p>
            <a:pPr marL="571500" indent="-571500">
              <a:buFont typeface="Arial" panose="020B0604020202020204" pitchFamily="34" charset="0"/>
              <a:buChar char="•"/>
            </a:pPr>
            <a:r>
              <a:rPr lang="uk-UA" sz="3600" dirty="0" smtClean="0"/>
              <a:t>Громадяни </a:t>
            </a:r>
            <a:r>
              <a:rPr lang="uk-UA" sz="2800" dirty="0" smtClean="0"/>
              <a:t>(вступники, студенти та їх </a:t>
            </a:r>
            <a:r>
              <a:rPr lang="uk-UA" sz="2800" dirty="0" smtClean="0"/>
              <a:t>батьки, випускники)</a:t>
            </a:r>
            <a:endParaRPr lang="uk-UA" sz="3200" dirty="0" smtClean="0"/>
          </a:p>
          <a:p>
            <a:pPr marL="571500" indent="-571500">
              <a:buFont typeface="Arial" panose="020B0604020202020204" pitchFamily="34" charset="0"/>
              <a:buChar char="•"/>
            </a:pPr>
            <a:r>
              <a:rPr lang="uk-UA" sz="3600" dirty="0" smtClean="0"/>
              <a:t>Державне управління </a:t>
            </a:r>
            <a:r>
              <a:rPr lang="uk-UA" sz="2800" dirty="0" smtClean="0"/>
              <a:t>(вищі органи держави, МОН, інші державні органи, які здійснюють управління у сфері вищої освіти, місцева влада)</a:t>
            </a:r>
          </a:p>
          <a:p>
            <a:pPr marL="571500" indent="-571500">
              <a:buFont typeface="Arial" panose="020B0604020202020204" pitchFamily="34" charset="0"/>
              <a:buChar char="•"/>
            </a:pPr>
            <a:r>
              <a:rPr lang="uk-UA" sz="3600" dirty="0" smtClean="0"/>
              <a:t>Економіка </a:t>
            </a:r>
            <a:r>
              <a:rPr lang="uk-UA" sz="2800" dirty="0" smtClean="0"/>
              <a:t>(роботодавці, замовники освітніх послуг, ринок досліджень, консалтингу та новацій)</a:t>
            </a:r>
          </a:p>
          <a:p>
            <a:pPr marL="571500" indent="-571500">
              <a:buFont typeface="Arial" panose="020B0604020202020204" pitchFamily="34" charset="0"/>
              <a:buChar char="•"/>
            </a:pPr>
            <a:r>
              <a:rPr lang="uk-UA" sz="3600" dirty="0" smtClean="0"/>
              <a:t>Громадянське суспільство </a:t>
            </a:r>
            <a:r>
              <a:rPr lang="uk-UA" sz="2800" dirty="0" smtClean="0"/>
              <a:t>(медіа, наукова, освітня та підприємницька спільноти, громадські, політичні та міжнародні організації)</a:t>
            </a:r>
          </a:p>
          <a:p>
            <a:pPr marL="571500" indent="-571500">
              <a:buFont typeface="Arial" panose="020B0604020202020204" pitchFamily="34" charset="0"/>
              <a:buChar char="•"/>
            </a:pPr>
            <a:r>
              <a:rPr lang="uk-UA" sz="3600" dirty="0" smtClean="0"/>
              <a:t>Внутрішня спільнота ВНЗ </a:t>
            </a:r>
            <a:r>
              <a:rPr lang="uk-UA" sz="2800" dirty="0" smtClean="0"/>
              <a:t>(адміністрація, науково-педагогічні та інші працівники)</a:t>
            </a:r>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2</a:t>
            </a:fld>
            <a:endParaRPr lang="uk-UA" dirty="0"/>
          </a:p>
        </p:txBody>
      </p:sp>
    </p:spTree>
    <p:extLst>
      <p:ext uri="{BB962C8B-B14F-4D97-AF65-F5344CB8AC3E}">
        <p14:creationId xmlns:p14="http://schemas.microsoft.com/office/powerpoint/2010/main" xmlns="" val="33164320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539552" y="163959"/>
            <a:ext cx="8604448" cy="769441"/>
          </a:xfrm>
          <a:prstGeom prst="rect">
            <a:avLst/>
          </a:prstGeom>
          <a:noFill/>
        </p:spPr>
        <p:txBody>
          <a:bodyPr wrap="square" rtlCol="0">
            <a:spAutoFit/>
          </a:bodyPr>
          <a:lstStyle/>
          <a:p>
            <a:pPr algn="ctr"/>
            <a:r>
              <a:rPr lang="uk-UA" sz="4400" b="1" dirty="0" smtClean="0"/>
              <a:t>Інспектування</a:t>
            </a:r>
            <a:endParaRPr lang="ru-RU" sz="4400" b="1" dirty="0"/>
          </a:p>
        </p:txBody>
      </p:sp>
      <p:sp>
        <p:nvSpPr>
          <p:cNvPr id="4" name="TextBox 3"/>
          <p:cNvSpPr txBox="1"/>
          <p:nvPr/>
        </p:nvSpPr>
        <p:spPr>
          <a:xfrm>
            <a:off x="382630" y="882902"/>
            <a:ext cx="8509850" cy="5632311"/>
          </a:xfrm>
          <a:prstGeom prst="rect">
            <a:avLst/>
          </a:prstGeom>
          <a:noFill/>
        </p:spPr>
        <p:txBody>
          <a:bodyPr wrap="square" rtlCol="0">
            <a:spAutoFit/>
          </a:bodyPr>
          <a:lstStyle/>
          <a:p>
            <a:r>
              <a:rPr lang="uk-UA" sz="3000" dirty="0" smtClean="0"/>
              <a:t> </a:t>
            </a:r>
            <a:r>
              <a:rPr lang="uk-UA" sz="3600" dirty="0" smtClean="0"/>
              <a:t>Державне інспектування навчальних закладів до 2014 року було спрямоване на виявлення відхилень від суто формальних і часто суперечливих вимог до діяльності освітніх інституцій без врахування реального контексту їх діяльності і лише зараз поставлено завдання переходу до моніторингової функції, сприянню </a:t>
            </a:r>
            <a:r>
              <a:rPr lang="uk-UA" sz="3600" dirty="0" err="1" smtClean="0"/>
              <a:t>бенчмаркінгу</a:t>
            </a:r>
            <a:r>
              <a:rPr lang="uk-UA" sz="3600" dirty="0" smtClean="0"/>
              <a:t> та поширенню кращих практик</a:t>
            </a:r>
            <a:endParaRPr lang="uk-UA" sz="36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20</a:t>
            </a:fld>
            <a:endParaRPr lang="uk-UA" dirty="0"/>
          </a:p>
        </p:txBody>
      </p:sp>
    </p:spTree>
    <p:extLst>
      <p:ext uri="{BB962C8B-B14F-4D97-AF65-F5344CB8AC3E}">
        <p14:creationId xmlns:p14="http://schemas.microsoft.com/office/powerpoint/2010/main" xmlns="" val="36478466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548846" y="145632"/>
            <a:ext cx="8604448" cy="769441"/>
          </a:xfrm>
          <a:prstGeom prst="rect">
            <a:avLst/>
          </a:prstGeom>
          <a:noFill/>
        </p:spPr>
        <p:txBody>
          <a:bodyPr wrap="square" rtlCol="0">
            <a:spAutoFit/>
          </a:bodyPr>
          <a:lstStyle/>
          <a:p>
            <a:pPr algn="ctr"/>
            <a:r>
              <a:rPr lang="uk-UA" sz="4400" b="1" dirty="0" smtClean="0"/>
              <a:t>Ректорський контроль</a:t>
            </a:r>
            <a:endParaRPr lang="ru-RU" sz="4400" b="1" dirty="0"/>
          </a:p>
        </p:txBody>
      </p:sp>
      <p:sp>
        <p:nvSpPr>
          <p:cNvPr id="4" name="TextBox 3"/>
          <p:cNvSpPr txBox="1"/>
          <p:nvPr/>
        </p:nvSpPr>
        <p:spPr>
          <a:xfrm>
            <a:off x="382630" y="882902"/>
            <a:ext cx="8509850" cy="5632311"/>
          </a:xfrm>
          <a:prstGeom prst="rect">
            <a:avLst/>
          </a:prstGeom>
          <a:noFill/>
        </p:spPr>
        <p:txBody>
          <a:bodyPr wrap="square" rtlCol="0">
            <a:spAutoFit/>
          </a:bodyPr>
          <a:lstStyle/>
          <a:p>
            <a:r>
              <a:rPr lang="uk-UA" sz="3000" dirty="0" smtClean="0"/>
              <a:t> </a:t>
            </a:r>
            <a:r>
              <a:rPr lang="uk-UA" sz="3600" dirty="0" smtClean="0"/>
              <a:t>Основним інструментом </a:t>
            </a:r>
            <a:r>
              <a:rPr lang="uk-UA" sz="3600" dirty="0" err="1" smtClean="0"/>
              <a:t>внутрішньоуніверситетської</a:t>
            </a:r>
            <a:r>
              <a:rPr lang="uk-UA" sz="3600" dirty="0" smtClean="0"/>
              <a:t> оцінки якості освіти виступає ректорський контроль, який має на меті підготувати навчальний заклад до зовнішнього контролю та надати імпульс для короткотермінової мобілізації внутрішніх ресурсів академічної спільноти, але жодним чином не виконує функцій внутрішньої системи забезпечення якості</a:t>
            </a:r>
            <a:endParaRPr lang="uk-UA" sz="36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21</a:t>
            </a:fld>
            <a:endParaRPr lang="uk-UA" dirty="0"/>
          </a:p>
        </p:txBody>
      </p:sp>
    </p:spTree>
    <p:extLst>
      <p:ext uri="{BB962C8B-B14F-4D97-AF65-F5344CB8AC3E}">
        <p14:creationId xmlns:p14="http://schemas.microsoft.com/office/powerpoint/2010/main" xmlns="" val="19749516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539552" y="109113"/>
            <a:ext cx="8604448" cy="1323439"/>
          </a:xfrm>
          <a:prstGeom prst="rect">
            <a:avLst/>
          </a:prstGeom>
          <a:noFill/>
        </p:spPr>
        <p:txBody>
          <a:bodyPr wrap="square" rtlCol="0">
            <a:spAutoFit/>
          </a:bodyPr>
          <a:lstStyle/>
          <a:p>
            <a:pPr algn="ctr"/>
            <a:r>
              <a:rPr lang="uk-UA" sz="4000" b="1" dirty="0" smtClean="0"/>
              <a:t>Стан впровадження </a:t>
            </a:r>
          </a:p>
          <a:p>
            <a:pPr algn="ctr"/>
            <a:r>
              <a:rPr lang="uk-UA" sz="4000" b="1" dirty="0" smtClean="0"/>
              <a:t>внутрішнього забезпечення якості</a:t>
            </a:r>
            <a:endParaRPr lang="ru-RU" sz="4000" b="1" dirty="0"/>
          </a:p>
        </p:txBody>
      </p:sp>
      <p:sp>
        <p:nvSpPr>
          <p:cNvPr id="4" name="TextBox 3"/>
          <p:cNvSpPr txBox="1"/>
          <p:nvPr/>
        </p:nvSpPr>
        <p:spPr>
          <a:xfrm>
            <a:off x="461091" y="1341448"/>
            <a:ext cx="8761370" cy="5509200"/>
          </a:xfrm>
          <a:prstGeom prst="rect">
            <a:avLst/>
          </a:prstGeom>
          <a:noFill/>
        </p:spPr>
        <p:txBody>
          <a:bodyPr wrap="square" rtlCol="0">
            <a:spAutoFit/>
          </a:bodyPr>
          <a:lstStyle/>
          <a:p>
            <a:r>
              <a:rPr lang="uk-UA" sz="2800" dirty="0" smtClean="0"/>
              <a:t>С</a:t>
            </a:r>
            <a:r>
              <a:rPr lang="uk-UA" sz="3200" dirty="0" smtClean="0"/>
              <a:t>истема тільки починає впроваджуватись, можна очікувати </a:t>
            </a:r>
            <a:r>
              <a:rPr lang="uk-UA" sz="3200" b="1" dirty="0" smtClean="0"/>
              <a:t>визначення принципів та процедур забезпечення якості вищої освіти </a:t>
            </a:r>
            <a:r>
              <a:rPr lang="uk-UA" sz="3200" dirty="0" smtClean="0"/>
              <a:t>після початку діяльності НАЗЯВО, а до цього ВНЗ будуть керуватись власним досвідом та </a:t>
            </a:r>
            <a:r>
              <a:rPr lang="uk-UA" sz="3200" dirty="0" err="1" smtClean="0"/>
              <a:t>бенчмаркінгом</a:t>
            </a:r>
            <a:r>
              <a:rPr lang="uk-UA" sz="3200" dirty="0" smtClean="0"/>
              <a:t> кращих освітніх практик.</a:t>
            </a:r>
          </a:p>
          <a:p>
            <a:r>
              <a:rPr lang="uk-UA" sz="3200" b="1" dirty="0" smtClean="0"/>
              <a:t>Моніторинг та періодичний перегляд освітніх програм</a:t>
            </a:r>
            <a:r>
              <a:rPr lang="uk-UA" sz="3200" dirty="0" smtClean="0"/>
              <a:t> вже є здобутком кращих університетів, але потребує гармонізації з європейською практикою, вдосконалення методичного апарату та поширення на всю систему вищої освіти</a:t>
            </a:r>
            <a:endParaRPr lang="uk-UA" sz="3200" b="1" dirty="0" smtClean="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22</a:t>
            </a:fld>
            <a:endParaRPr lang="uk-UA" dirty="0"/>
          </a:p>
        </p:txBody>
      </p:sp>
    </p:spTree>
    <p:extLst>
      <p:ext uri="{BB962C8B-B14F-4D97-AF65-F5344CB8AC3E}">
        <p14:creationId xmlns:p14="http://schemas.microsoft.com/office/powerpoint/2010/main" xmlns="" val="18005785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473395" y="-6942"/>
            <a:ext cx="8604448" cy="1323439"/>
          </a:xfrm>
          <a:prstGeom prst="rect">
            <a:avLst/>
          </a:prstGeom>
          <a:noFill/>
        </p:spPr>
        <p:txBody>
          <a:bodyPr wrap="square" rtlCol="0">
            <a:spAutoFit/>
          </a:bodyPr>
          <a:lstStyle/>
          <a:p>
            <a:pPr algn="ctr"/>
            <a:r>
              <a:rPr lang="uk-UA" sz="4000" b="1" dirty="0" smtClean="0"/>
              <a:t>Стан впровадження </a:t>
            </a:r>
          </a:p>
          <a:p>
            <a:pPr algn="ctr"/>
            <a:r>
              <a:rPr lang="uk-UA" sz="4000" b="1" dirty="0" smtClean="0"/>
              <a:t>внутрішнього забезпечення якості</a:t>
            </a:r>
            <a:endParaRPr lang="ru-RU" sz="4000" b="1" dirty="0"/>
          </a:p>
        </p:txBody>
      </p:sp>
      <p:sp>
        <p:nvSpPr>
          <p:cNvPr id="4" name="TextBox 3"/>
          <p:cNvSpPr txBox="1"/>
          <p:nvPr/>
        </p:nvSpPr>
        <p:spPr>
          <a:xfrm>
            <a:off x="461091" y="1164134"/>
            <a:ext cx="8761370" cy="5693866"/>
          </a:xfrm>
          <a:prstGeom prst="rect">
            <a:avLst/>
          </a:prstGeom>
          <a:noFill/>
        </p:spPr>
        <p:txBody>
          <a:bodyPr wrap="square" rtlCol="0">
            <a:spAutoFit/>
          </a:bodyPr>
          <a:lstStyle/>
          <a:p>
            <a:r>
              <a:rPr lang="uk-UA" sz="2800" b="1" dirty="0" err="1" smtClean="0"/>
              <a:t>Рейтингування</a:t>
            </a:r>
            <a:r>
              <a:rPr lang="uk-UA" sz="2800" b="1" dirty="0" smtClean="0"/>
              <a:t> студентів і викладачів </a:t>
            </a:r>
            <a:r>
              <a:rPr lang="uk-UA" sz="2800" dirty="0" smtClean="0"/>
              <a:t>є доволі поширеним у багатьох ВНЗ, але в більшості з них не мають жодного практичного значення, не служать інструментами аналізу ситуації та мотивації, не</a:t>
            </a:r>
          </a:p>
          <a:p>
            <a:r>
              <a:rPr lang="uk-UA" sz="2800" dirty="0" smtClean="0"/>
              <a:t>проводиться систематична статистична обробка накопиченої інформації, оприлюднюється спорадично</a:t>
            </a:r>
          </a:p>
          <a:p>
            <a:r>
              <a:rPr lang="uk-UA" sz="2800" dirty="0" smtClean="0"/>
              <a:t>Існує формальна </a:t>
            </a:r>
            <a:r>
              <a:rPr lang="uk-UA" sz="2800" b="1" dirty="0" smtClean="0"/>
              <a:t>система підвищення кваліфікації</a:t>
            </a:r>
            <a:r>
              <a:rPr lang="uk-UA" sz="2800" dirty="0" smtClean="0"/>
              <a:t>, яка контролюється в процесі ліцензування та акредитації навчальних закладів і програм, але система орієнтована на суто бюрократичні показники (заорганізованість форм, відсутність орієнтації на джерела кращої практики, фетишизація документів державного зразка) та імітацію виконання ліцензійно-акредитаційних вимог</a:t>
            </a:r>
            <a:endParaRPr lang="uk-UA" sz="28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23</a:t>
            </a:fld>
            <a:endParaRPr lang="uk-UA" dirty="0"/>
          </a:p>
        </p:txBody>
      </p:sp>
    </p:spTree>
    <p:extLst>
      <p:ext uri="{BB962C8B-B14F-4D97-AF65-F5344CB8AC3E}">
        <p14:creationId xmlns:p14="http://schemas.microsoft.com/office/powerpoint/2010/main" xmlns="" val="21957251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539552" y="109113"/>
            <a:ext cx="8604448" cy="1323439"/>
          </a:xfrm>
          <a:prstGeom prst="rect">
            <a:avLst/>
          </a:prstGeom>
          <a:noFill/>
        </p:spPr>
        <p:txBody>
          <a:bodyPr wrap="square" rtlCol="0">
            <a:spAutoFit/>
          </a:bodyPr>
          <a:lstStyle/>
          <a:p>
            <a:pPr algn="ctr"/>
            <a:r>
              <a:rPr lang="uk-UA" sz="4000" b="1" dirty="0" smtClean="0"/>
              <a:t>Стан впровадження </a:t>
            </a:r>
          </a:p>
          <a:p>
            <a:pPr algn="ctr"/>
            <a:r>
              <a:rPr lang="uk-UA" sz="4000" b="1" dirty="0" smtClean="0"/>
              <a:t>внутрішнього забезпечення якості</a:t>
            </a:r>
            <a:endParaRPr lang="ru-RU" sz="4000" b="1" dirty="0"/>
          </a:p>
        </p:txBody>
      </p:sp>
      <p:sp>
        <p:nvSpPr>
          <p:cNvPr id="4" name="TextBox 3"/>
          <p:cNvSpPr txBox="1"/>
          <p:nvPr/>
        </p:nvSpPr>
        <p:spPr>
          <a:xfrm>
            <a:off x="461091" y="1341448"/>
            <a:ext cx="8761370" cy="5262979"/>
          </a:xfrm>
          <a:prstGeom prst="rect">
            <a:avLst/>
          </a:prstGeom>
          <a:noFill/>
        </p:spPr>
        <p:txBody>
          <a:bodyPr wrap="square" rtlCol="0">
            <a:spAutoFit/>
          </a:bodyPr>
          <a:lstStyle/>
          <a:p>
            <a:r>
              <a:rPr lang="uk-UA" sz="2800" dirty="0" smtClean="0"/>
              <a:t>Немає концепту </a:t>
            </a:r>
            <a:r>
              <a:rPr lang="uk-UA" sz="2800" b="1" dirty="0" smtClean="0"/>
              <a:t>ресурсної підтримки </a:t>
            </a:r>
            <a:r>
              <a:rPr lang="uk-UA" sz="2800" dirty="0" smtClean="0"/>
              <a:t>навчального процесу, ліцензійні умови фіксують частину кадрового, навчально-методичного, інформаційного та матеріально-технічного забезпечення, але за їх межами залишаються питання фінансового забезпечення. </a:t>
            </a:r>
          </a:p>
          <a:p>
            <a:endParaRPr lang="uk-UA" sz="2800" dirty="0" smtClean="0"/>
          </a:p>
          <a:p>
            <a:r>
              <a:rPr lang="uk-UA" sz="2800" dirty="0" smtClean="0"/>
              <a:t>Практика </a:t>
            </a:r>
            <a:r>
              <a:rPr lang="uk-UA" sz="2800" b="1" dirty="0" smtClean="0"/>
              <a:t>використання інформаційних систем </a:t>
            </a:r>
            <a:r>
              <a:rPr lang="uk-UA" sz="2800" dirty="0" smtClean="0"/>
              <a:t>для управління освітнім процесом та навчальними закладами дозволяє констатувати, що бракує інтегрованих систем, які б об’єднували управління навчальним процесом, бібліотекою, кадровою роботою та фінансово-економічною діяльністю</a:t>
            </a:r>
            <a:endParaRPr lang="uk-UA" sz="28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24</a:t>
            </a:fld>
            <a:endParaRPr lang="uk-UA" dirty="0"/>
          </a:p>
        </p:txBody>
      </p:sp>
    </p:spTree>
    <p:extLst>
      <p:ext uri="{BB962C8B-B14F-4D97-AF65-F5344CB8AC3E}">
        <p14:creationId xmlns:p14="http://schemas.microsoft.com/office/powerpoint/2010/main" xmlns="" val="7356560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539552" y="109113"/>
            <a:ext cx="8604448" cy="1200329"/>
          </a:xfrm>
          <a:prstGeom prst="rect">
            <a:avLst/>
          </a:prstGeom>
          <a:noFill/>
        </p:spPr>
        <p:txBody>
          <a:bodyPr wrap="square" rtlCol="0">
            <a:spAutoFit/>
          </a:bodyPr>
          <a:lstStyle/>
          <a:p>
            <a:pPr algn="ctr"/>
            <a:r>
              <a:rPr lang="uk-UA" sz="3600" b="1" dirty="0" smtClean="0"/>
              <a:t>Стан впровадження </a:t>
            </a:r>
          </a:p>
          <a:p>
            <a:pPr algn="ctr"/>
            <a:r>
              <a:rPr lang="uk-UA" sz="3600" b="1" dirty="0" smtClean="0"/>
              <a:t>внутрішнього забезпечення якості</a:t>
            </a:r>
            <a:endParaRPr lang="ru-RU" sz="3600" b="1" dirty="0"/>
          </a:p>
        </p:txBody>
      </p:sp>
      <p:sp>
        <p:nvSpPr>
          <p:cNvPr id="4" name="TextBox 3"/>
          <p:cNvSpPr txBox="1"/>
          <p:nvPr/>
        </p:nvSpPr>
        <p:spPr>
          <a:xfrm>
            <a:off x="413185" y="1164134"/>
            <a:ext cx="8761370" cy="5693866"/>
          </a:xfrm>
          <a:prstGeom prst="rect">
            <a:avLst/>
          </a:prstGeom>
          <a:noFill/>
        </p:spPr>
        <p:txBody>
          <a:bodyPr wrap="square" rtlCol="0">
            <a:spAutoFit/>
          </a:bodyPr>
          <a:lstStyle/>
          <a:p>
            <a:r>
              <a:rPr lang="uk-UA" sz="2800" dirty="0" smtClean="0"/>
              <a:t>Серед </a:t>
            </a:r>
            <a:r>
              <a:rPr lang="uk-UA" sz="2800" b="1" dirty="0" smtClean="0"/>
              <a:t>офіційних сайтів </a:t>
            </a:r>
            <a:r>
              <a:rPr lang="uk-UA" sz="2800" dirty="0" smtClean="0"/>
              <a:t>навчальних закладів, які є</a:t>
            </a:r>
          </a:p>
          <a:p>
            <a:r>
              <a:rPr lang="uk-UA" sz="2800" dirty="0" smtClean="0"/>
              <a:t>основним джерелом забезпечення публічності, зустрічаються абсолютно полярні за місцем на шкалі повноти, актуальності інформації та спектру пропонованих сервісів. </a:t>
            </a:r>
          </a:p>
          <a:p>
            <a:r>
              <a:rPr lang="uk-UA" sz="2800" dirty="0" smtClean="0"/>
              <a:t>Боротьба за </a:t>
            </a:r>
            <a:r>
              <a:rPr lang="uk-UA" sz="2800" b="1" dirty="0" smtClean="0"/>
              <a:t>академічний </a:t>
            </a:r>
            <a:r>
              <a:rPr lang="uk-UA" sz="2800" b="1" dirty="0" err="1" smtClean="0"/>
              <a:t>етос</a:t>
            </a:r>
            <a:r>
              <a:rPr lang="uk-UA" sz="2800" b="1" dirty="0" smtClean="0"/>
              <a:t> </a:t>
            </a:r>
            <a:r>
              <a:rPr lang="uk-UA" sz="2800" dirty="0" smtClean="0"/>
              <a:t>досі залишалась прерогативою окремих університетів, яким</a:t>
            </a:r>
          </a:p>
          <a:p>
            <a:r>
              <a:rPr lang="uk-UA" sz="2800" dirty="0" smtClean="0"/>
              <a:t>небайдужа їх власна та вітчизняна наукова репутація. Складність завдання обумовлена широкою розповсюдженістю цього феномену як прояву корупції в освіті, тим більше, що вже сформувалась генерація освітян, які звикли досить вільно користуватись науковими запозиченнями.</a:t>
            </a:r>
            <a:endParaRPr lang="uk-UA" sz="28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25</a:t>
            </a:fld>
            <a:endParaRPr lang="uk-UA" dirty="0"/>
          </a:p>
        </p:txBody>
      </p:sp>
    </p:spTree>
    <p:extLst>
      <p:ext uri="{BB962C8B-B14F-4D97-AF65-F5344CB8AC3E}">
        <p14:creationId xmlns:p14="http://schemas.microsoft.com/office/powerpoint/2010/main" xmlns="" val="4656040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539552" y="163959"/>
            <a:ext cx="8604448" cy="1323439"/>
          </a:xfrm>
          <a:prstGeom prst="rect">
            <a:avLst/>
          </a:prstGeom>
          <a:noFill/>
        </p:spPr>
        <p:txBody>
          <a:bodyPr wrap="square" rtlCol="0">
            <a:spAutoFit/>
          </a:bodyPr>
          <a:lstStyle/>
          <a:p>
            <a:pPr algn="ctr"/>
            <a:r>
              <a:rPr lang="uk-UA" sz="4000" b="1" dirty="0"/>
              <a:t>Стан </a:t>
            </a:r>
            <a:r>
              <a:rPr lang="uk-UA" sz="4000" b="1" dirty="0" smtClean="0"/>
              <a:t>впровадження зовнішнього </a:t>
            </a:r>
            <a:r>
              <a:rPr lang="uk-UA" sz="4000" b="1" dirty="0"/>
              <a:t>забезпечення </a:t>
            </a:r>
            <a:r>
              <a:rPr lang="uk-UA" sz="4000" b="1" dirty="0" smtClean="0"/>
              <a:t>якості (ЗЗЯ)</a:t>
            </a:r>
            <a:endParaRPr lang="ru-RU" sz="4000" b="1" dirty="0"/>
          </a:p>
        </p:txBody>
      </p:sp>
      <p:sp>
        <p:nvSpPr>
          <p:cNvPr id="4" name="TextBox 3"/>
          <p:cNvSpPr txBox="1"/>
          <p:nvPr/>
        </p:nvSpPr>
        <p:spPr>
          <a:xfrm>
            <a:off x="409718" y="1484784"/>
            <a:ext cx="8734282" cy="646331"/>
          </a:xfrm>
          <a:prstGeom prst="rect">
            <a:avLst/>
          </a:prstGeom>
          <a:noFill/>
        </p:spPr>
        <p:txBody>
          <a:bodyPr wrap="square" rtlCol="0">
            <a:spAutoFit/>
          </a:bodyPr>
          <a:lstStyle/>
          <a:p>
            <a:endParaRPr lang="uk-UA" sz="36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26</a:t>
            </a:fld>
            <a:endParaRPr lang="uk-UA" dirty="0"/>
          </a:p>
        </p:txBody>
      </p:sp>
      <p:graphicFrame>
        <p:nvGraphicFramePr>
          <p:cNvPr id="7" name="Таблиця 6"/>
          <p:cNvGraphicFramePr>
            <a:graphicFrameLocks noGrp="1"/>
          </p:cNvGraphicFramePr>
          <p:nvPr>
            <p:extLst>
              <p:ext uri="{D42A27DB-BD31-4B8C-83A1-F6EECF244321}">
                <p14:modId xmlns:p14="http://schemas.microsoft.com/office/powerpoint/2010/main" xmlns="" val="3109740338"/>
              </p:ext>
            </p:extLst>
          </p:nvPr>
        </p:nvGraphicFramePr>
        <p:xfrm>
          <a:off x="409718" y="1340768"/>
          <a:ext cx="8554770" cy="5394960"/>
        </p:xfrm>
        <a:graphic>
          <a:graphicData uri="http://schemas.openxmlformats.org/drawingml/2006/table">
            <a:tbl>
              <a:tblPr firstRow="1" bandRow="1">
                <a:tableStyleId>{5C22544A-7EE6-4342-B048-85BDC9FD1C3A}</a:tableStyleId>
              </a:tblPr>
              <a:tblGrid>
                <a:gridCol w="3442202"/>
                <a:gridCol w="5112568"/>
              </a:tblGrid>
              <a:tr h="370840">
                <a:tc>
                  <a:txBody>
                    <a:bodyPr/>
                    <a:lstStyle/>
                    <a:p>
                      <a:r>
                        <a:rPr lang="uk-UA" sz="2400" b="1" i="0" u="none" strike="noStrike" kern="1200" baseline="0" noProof="0" dirty="0" smtClean="0">
                          <a:solidFill>
                            <a:schemeClr val="lt1"/>
                          </a:solidFill>
                          <a:latin typeface="+mn-lt"/>
                          <a:ea typeface="+mn-ea"/>
                          <a:cs typeface="+mn-cs"/>
                        </a:rPr>
                        <a:t>Європейські стандарти та рекомендації щодо ЗЗЯ  ВО</a:t>
                      </a:r>
                      <a:endParaRPr lang="uk-UA" sz="2400" noProof="0" dirty="0"/>
                    </a:p>
                  </a:txBody>
                  <a:tcPr/>
                </a:tc>
                <a:tc>
                  <a:txBody>
                    <a:bodyPr/>
                    <a:lstStyle/>
                    <a:p>
                      <a:r>
                        <a:rPr lang="uk-UA" sz="2400" b="1" i="0" u="none" strike="noStrike" kern="1200" baseline="0" noProof="0" dirty="0" smtClean="0">
                          <a:solidFill>
                            <a:schemeClr val="lt1"/>
                          </a:solidFill>
                          <a:latin typeface="+mn-lt"/>
                          <a:ea typeface="+mn-ea"/>
                          <a:cs typeface="+mn-cs"/>
                        </a:rPr>
                        <a:t>Компоненти української практики ЗЗЯ ВО та оцінка їх ефективності</a:t>
                      </a:r>
                      <a:endParaRPr lang="uk-UA" sz="2400" noProof="0" dirty="0"/>
                    </a:p>
                  </a:txBody>
                  <a:tcPr/>
                </a:tc>
              </a:tr>
              <a:tr h="370840">
                <a:tc>
                  <a:txBody>
                    <a:bodyPr/>
                    <a:lstStyle/>
                    <a:p>
                      <a:r>
                        <a:rPr lang="uk-UA" sz="2400" b="0" i="0" u="none" strike="noStrike" kern="1200" baseline="0" noProof="0" dirty="0" smtClean="0">
                          <a:solidFill>
                            <a:schemeClr val="dk1"/>
                          </a:solidFill>
                          <a:latin typeface="+mn-lt"/>
                          <a:ea typeface="+mn-ea"/>
                          <a:cs typeface="+mn-cs"/>
                        </a:rPr>
                        <a:t>Використання процедур внутрішнього забезпечення якості</a:t>
                      </a:r>
                      <a:endParaRPr lang="uk-UA" sz="2400" noProof="0" dirty="0"/>
                    </a:p>
                  </a:txBody>
                  <a:tcPr/>
                </a:tc>
                <a:tc>
                  <a:txBody>
                    <a:bodyPr/>
                    <a:lstStyle/>
                    <a:p>
                      <a:r>
                        <a:rPr lang="uk-UA" sz="2400" b="0" i="0" u="none" strike="noStrike" kern="1200" baseline="0" noProof="0" dirty="0" smtClean="0">
                          <a:solidFill>
                            <a:schemeClr val="dk1"/>
                          </a:solidFill>
                          <a:latin typeface="+mn-lt"/>
                          <a:ea typeface="+mn-ea"/>
                          <a:cs typeface="+mn-cs"/>
                        </a:rPr>
                        <a:t>Використання цих процедур не є системним і повсюдним, оскільки</a:t>
                      </a:r>
                    </a:p>
                    <a:p>
                      <a:r>
                        <a:rPr lang="uk-UA" sz="2400" b="0" i="0" u="none" strike="noStrike" kern="1200" baseline="0" noProof="0" dirty="0" smtClean="0">
                          <a:solidFill>
                            <a:schemeClr val="dk1"/>
                          </a:solidFill>
                          <a:latin typeface="+mn-lt"/>
                          <a:ea typeface="+mn-ea"/>
                          <a:cs typeface="+mn-cs"/>
                        </a:rPr>
                        <a:t>вони самі на даному етапі не відповідають ESG.</a:t>
                      </a:r>
                      <a:endParaRPr lang="uk-UA" sz="2400" noProof="0" dirty="0"/>
                    </a:p>
                  </a:txBody>
                  <a:tcPr/>
                </a:tc>
              </a:tr>
              <a:tr h="370840">
                <a:tc>
                  <a:txBody>
                    <a:bodyPr/>
                    <a:lstStyle/>
                    <a:p>
                      <a:r>
                        <a:rPr lang="uk-UA" sz="2400" b="0" i="0" u="none" strike="noStrike" kern="1200" baseline="0" noProof="0" dirty="0" smtClean="0">
                          <a:solidFill>
                            <a:schemeClr val="dk1"/>
                          </a:solidFill>
                          <a:latin typeface="+mn-lt"/>
                          <a:ea typeface="+mn-ea"/>
                          <a:cs typeface="+mn-cs"/>
                        </a:rPr>
                        <a:t>Розробка процесів зовнішнього забезпечення якості</a:t>
                      </a:r>
                      <a:endParaRPr lang="uk-UA" sz="2400" noProof="0" dirty="0"/>
                    </a:p>
                  </a:txBody>
                  <a:tcPr/>
                </a:tc>
                <a:tc>
                  <a:txBody>
                    <a:bodyPr/>
                    <a:lstStyle/>
                    <a:p>
                      <a:r>
                        <a:rPr lang="uk-UA" sz="2400" b="0" i="0" u="none" strike="noStrike" kern="1200" baseline="0" noProof="0" dirty="0" smtClean="0">
                          <a:solidFill>
                            <a:schemeClr val="dk1"/>
                          </a:solidFill>
                          <a:latin typeface="+mn-lt"/>
                          <a:ea typeface="+mn-ea"/>
                          <a:cs typeface="+mn-cs"/>
                        </a:rPr>
                        <a:t>Цілі визначаються узагальнено та </a:t>
                      </a:r>
                      <a:r>
                        <a:rPr lang="uk-UA" sz="2400" b="0" i="0" u="none" strike="noStrike" kern="1200" baseline="0" noProof="0" dirty="0" err="1" smtClean="0">
                          <a:solidFill>
                            <a:schemeClr val="dk1"/>
                          </a:solidFill>
                          <a:latin typeface="+mn-lt"/>
                          <a:ea typeface="+mn-ea"/>
                          <a:cs typeface="+mn-cs"/>
                        </a:rPr>
                        <a:t>абстрактно</a:t>
                      </a:r>
                      <a:r>
                        <a:rPr lang="uk-UA" sz="2400" b="0" i="0" u="none" strike="noStrike" kern="1200" baseline="0" noProof="0" dirty="0" smtClean="0">
                          <a:solidFill>
                            <a:schemeClr val="dk1"/>
                          </a:solidFill>
                          <a:latin typeface="+mn-lt"/>
                          <a:ea typeface="+mn-ea"/>
                          <a:cs typeface="+mn-cs"/>
                        </a:rPr>
                        <a:t>, завдання не корелюють з їх досягненням. Процедури існують в адміністративному просторі і відповідають традиційній контрольній, а не моніторинговій функції</a:t>
                      </a:r>
                      <a:endParaRPr lang="uk-UA" sz="2400" noProof="0" dirty="0"/>
                    </a:p>
                  </a:txBody>
                  <a:tcPr/>
                </a:tc>
              </a:tr>
            </a:tbl>
          </a:graphicData>
        </a:graphic>
      </p:graphicFrame>
    </p:spTree>
    <p:extLst>
      <p:ext uri="{BB962C8B-B14F-4D97-AF65-F5344CB8AC3E}">
        <p14:creationId xmlns:p14="http://schemas.microsoft.com/office/powerpoint/2010/main" xmlns="" val="40310659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539552" y="163959"/>
            <a:ext cx="8604448" cy="1323439"/>
          </a:xfrm>
          <a:prstGeom prst="rect">
            <a:avLst/>
          </a:prstGeom>
          <a:noFill/>
        </p:spPr>
        <p:txBody>
          <a:bodyPr wrap="square" rtlCol="0">
            <a:spAutoFit/>
          </a:bodyPr>
          <a:lstStyle/>
          <a:p>
            <a:pPr algn="ctr"/>
            <a:r>
              <a:rPr lang="uk-UA" sz="4000" b="1" dirty="0"/>
              <a:t>Стан </a:t>
            </a:r>
            <a:r>
              <a:rPr lang="uk-UA" sz="4000" b="1" dirty="0" smtClean="0"/>
              <a:t>впровадження зовнішнього </a:t>
            </a:r>
            <a:r>
              <a:rPr lang="uk-UA" sz="4000" b="1" dirty="0"/>
              <a:t>забезпечення </a:t>
            </a:r>
            <a:r>
              <a:rPr lang="uk-UA" sz="4000" b="1" dirty="0" smtClean="0"/>
              <a:t>якості (ЗЗЯ)</a:t>
            </a:r>
            <a:endParaRPr lang="ru-RU" sz="4000" b="1" dirty="0"/>
          </a:p>
        </p:txBody>
      </p:sp>
      <p:sp>
        <p:nvSpPr>
          <p:cNvPr id="4" name="TextBox 3"/>
          <p:cNvSpPr txBox="1"/>
          <p:nvPr/>
        </p:nvSpPr>
        <p:spPr>
          <a:xfrm>
            <a:off x="409718" y="1484784"/>
            <a:ext cx="8734282" cy="646331"/>
          </a:xfrm>
          <a:prstGeom prst="rect">
            <a:avLst/>
          </a:prstGeom>
          <a:noFill/>
        </p:spPr>
        <p:txBody>
          <a:bodyPr wrap="square" rtlCol="0">
            <a:spAutoFit/>
          </a:bodyPr>
          <a:lstStyle/>
          <a:p>
            <a:endParaRPr lang="uk-UA" sz="36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27</a:t>
            </a:fld>
            <a:endParaRPr lang="uk-UA" dirty="0"/>
          </a:p>
        </p:txBody>
      </p:sp>
      <p:graphicFrame>
        <p:nvGraphicFramePr>
          <p:cNvPr id="7" name="Таблиця 6"/>
          <p:cNvGraphicFramePr>
            <a:graphicFrameLocks noGrp="1"/>
          </p:cNvGraphicFramePr>
          <p:nvPr>
            <p:extLst>
              <p:ext uri="{D42A27DB-BD31-4B8C-83A1-F6EECF244321}">
                <p14:modId xmlns:p14="http://schemas.microsoft.com/office/powerpoint/2010/main" xmlns="" val="730700108"/>
              </p:ext>
            </p:extLst>
          </p:nvPr>
        </p:nvGraphicFramePr>
        <p:xfrm>
          <a:off x="409718" y="1340768"/>
          <a:ext cx="8554770" cy="5303520"/>
        </p:xfrm>
        <a:graphic>
          <a:graphicData uri="http://schemas.openxmlformats.org/drawingml/2006/table">
            <a:tbl>
              <a:tblPr firstRow="1" bandRow="1">
                <a:tableStyleId>{5C22544A-7EE6-4342-B048-85BDC9FD1C3A}</a:tableStyleId>
              </a:tblPr>
              <a:tblGrid>
                <a:gridCol w="2002042"/>
                <a:gridCol w="6552728"/>
              </a:tblGrid>
              <a:tr h="370840">
                <a:tc>
                  <a:txBody>
                    <a:bodyPr/>
                    <a:lstStyle/>
                    <a:p>
                      <a:r>
                        <a:rPr lang="uk-UA" sz="1400" b="1" i="0" u="none" strike="noStrike" kern="1200" baseline="0" noProof="0" dirty="0" smtClean="0">
                          <a:solidFill>
                            <a:schemeClr val="lt1"/>
                          </a:solidFill>
                          <a:latin typeface="+mn-lt"/>
                          <a:ea typeface="+mn-ea"/>
                          <a:cs typeface="+mn-cs"/>
                        </a:rPr>
                        <a:t>Європейські стандарти та рекомендації щодо ЗЗЯ  ВО</a:t>
                      </a:r>
                      <a:endParaRPr lang="uk-UA" sz="1400" noProof="0" dirty="0"/>
                    </a:p>
                  </a:txBody>
                  <a:tcPr/>
                </a:tc>
                <a:tc>
                  <a:txBody>
                    <a:bodyPr/>
                    <a:lstStyle/>
                    <a:p>
                      <a:r>
                        <a:rPr lang="uk-UA" sz="1400" b="1" i="0" u="none" strike="noStrike" kern="1200" baseline="0" noProof="0" dirty="0" smtClean="0">
                          <a:solidFill>
                            <a:schemeClr val="lt1"/>
                          </a:solidFill>
                          <a:latin typeface="+mn-lt"/>
                          <a:ea typeface="+mn-ea"/>
                          <a:cs typeface="+mn-cs"/>
                        </a:rPr>
                        <a:t>Компоненти української практики ЗЗЯ ВО та оцінка їх ефективності</a:t>
                      </a:r>
                      <a:endParaRPr lang="uk-UA" sz="1400" noProof="0" dirty="0"/>
                    </a:p>
                  </a:txBody>
                  <a:tcPr/>
                </a:tc>
              </a:tr>
              <a:tr h="370840">
                <a:tc>
                  <a:txBody>
                    <a:bodyPr/>
                    <a:lstStyle/>
                    <a:p>
                      <a:r>
                        <a:rPr lang="uk-UA" sz="2400" b="0" i="0" u="none" strike="noStrike" kern="1200" baseline="0" noProof="0" dirty="0" smtClean="0">
                          <a:solidFill>
                            <a:schemeClr val="dk1"/>
                          </a:solidFill>
                          <a:latin typeface="+mn-lt"/>
                          <a:ea typeface="+mn-ea"/>
                          <a:cs typeface="+mn-cs"/>
                        </a:rPr>
                        <a:t>Критерії для прийняття рішень</a:t>
                      </a:r>
                      <a:endParaRPr lang="uk-UA" sz="3200" noProof="0" dirty="0"/>
                    </a:p>
                  </a:txBody>
                  <a:tcPr/>
                </a:tc>
                <a:tc>
                  <a:txBody>
                    <a:bodyPr/>
                    <a:lstStyle/>
                    <a:p>
                      <a:r>
                        <a:rPr lang="uk-UA" sz="2400" b="0" i="0" u="none" strike="noStrike" kern="1200" baseline="0" noProof="0" dirty="0" smtClean="0">
                          <a:solidFill>
                            <a:schemeClr val="dk1"/>
                          </a:solidFill>
                          <a:latin typeface="+mn-lt"/>
                          <a:ea typeface="+mn-ea"/>
                          <a:cs typeface="+mn-cs"/>
                        </a:rPr>
                        <a:t>Функції критеріїв для прийняття рішень щодо оцінки діяльності навчальних закладів забезпечують Ліцензійні умови та Вимоги до акредитації. Значна частина показників є архаїчними, </a:t>
                      </a:r>
                      <a:r>
                        <a:rPr lang="uk-UA" sz="2400" b="0" i="0" u="none" strike="noStrike" kern="1200" baseline="0" noProof="0" dirty="0" err="1" smtClean="0">
                          <a:solidFill>
                            <a:schemeClr val="dk1"/>
                          </a:solidFill>
                          <a:latin typeface="+mn-lt"/>
                          <a:ea typeface="+mn-ea"/>
                          <a:cs typeface="+mn-cs"/>
                        </a:rPr>
                        <a:t>логічно</a:t>
                      </a:r>
                      <a:r>
                        <a:rPr lang="uk-UA" sz="2400" b="0" i="0" u="none" strike="noStrike" kern="1200" baseline="0" noProof="0" dirty="0" smtClean="0">
                          <a:solidFill>
                            <a:schemeClr val="dk1"/>
                          </a:solidFill>
                          <a:latin typeface="+mn-lt"/>
                          <a:ea typeface="+mn-ea"/>
                          <a:cs typeface="+mn-cs"/>
                        </a:rPr>
                        <a:t> необґрунтованими, нераціонально витратними, що провокує довільні інтерпретації та подвійні стандарти в оцінці навчальних закладів</a:t>
                      </a:r>
                      <a:endParaRPr lang="uk-UA" sz="3200" noProof="0" dirty="0"/>
                    </a:p>
                  </a:txBody>
                  <a:tcPr/>
                </a:tc>
              </a:tr>
              <a:tr h="370840">
                <a:tc>
                  <a:txBody>
                    <a:bodyPr/>
                    <a:lstStyle/>
                    <a:p>
                      <a:r>
                        <a:rPr lang="uk-UA" sz="2400" b="0" i="0" u="none" strike="noStrike" kern="1200" baseline="0" noProof="0" dirty="0" smtClean="0">
                          <a:solidFill>
                            <a:schemeClr val="dk1"/>
                          </a:solidFill>
                          <a:latin typeface="+mn-lt"/>
                          <a:ea typeface="+mn-ea"/>
                          <a:cs typeface="+mn-cs"/>
                        </a:rPr>
                        <a:t>Процеси, що відповідають своєму</a:t>
                      </a:r>
                    </a:p>
                    <a:p>
                      <a:r>
                        <a:rPr lang="uk-UA" sz="2400" b="0" i="0" u="none" strike="noStrike" kern="1200" baseline="0" noProof="0" dirty="0" smtClean="0">
                          <a:solidFill>
                            <a:schemeClr val="dk1"/>
                          </a:solidFill>
                          <a:latin typeface="+mn-lt"/>
                          <a:ea typeface="+mn-ea"/>
                          <a:cs typeface="+mn-cs"/>
                        </a:rPr>
                        <a:t>призначенню</a:t>
                      </a:r>
                      <a:endParaRPr lang="uk-UA" sz="3200" noProof="0" dirty="0"/>
                    </a:p>
                  </a:txBody>
                  <a:tcPr/>
                </a:tc>
                <a:tc>
                  <a:txBody>
                    <a:bodyPr/>
                    <a:lstStyle/>
                    <a:p>
                      <a:r>
                        <a:rPr lang="uk-UA" sz="2400" b="0" i="0" u="none" strike="noStrike" kern="1200" baseline="0" noProof="0" dirty="0" smtClean="0">
                          <a:solidFill>
                            <a:schemeClr val="dk1"/>
                          </a:solidFill>
                          <a:latin typeface="+mn-lt"/>
                          <a:ea typeface="+mn-ea"/>
                          <a:cs typeface="+mn-cs"/>
                        </a:rPr>
                        <a:t>Недосконалість процесів зовнішнього забезпечення якості унеможливлює реалізацію їх потенціалу, що обумовлює невідповідність власному Призначенню</a:t>
                      </a:r>
                      <a:endParaRPr lang="uk-UA" sz="3200" noProof="0" dirty="0"/>
                    </a:p>
                  </a:txBody>
                  <a:tcPr/>
                </a:tc>
              </a:tr>
            </a:tbl>
          </a:graphicData>
        </a:graphic>
      </p:graphicFrame>
    </p:spTree>
    <p:extLst>
      <p:ext uri="{BB962C8B-B14F-4D97-AF65-F5344CB8AC3E}">
        <p14:creationId xmlns:p14="http://schemas.microsoft.com/office/powerpoint/2010/main" xmlns="" val="23567990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539552" y="163959"/>
            <a:ext cx="8604448" cy="1200329"/>
          </a:xfrm>
          <a:prstGeom prst="rect">
            <a:avLst/>
          </a:prstGeom>
          <a:noFill/>
        </p:spPr>
        <p:txBody>
          <a:bodyPr wrap="square" rtlCol="0">
            <a:spAutoFit/>
          </a:bodyPr>
          <a:lstStyle/>
          <a:p>
            <a:pPr algn="ctr"/>
            <a:r>
              <a:rPr lang="uk-UA" sz="3600" b="1" dirty="0"/>
              <a:t>Стан </a:t>
            </a:r>
            <a:r>
              <a:rPr lang="uk-UA" sz="3600" b="1" dirty="0" smtClean="0"/>
              <a:t>впровадження зовнішнього </a:t>
            </a:r>
            <a:r>
              <a:rPr lang="uk-UA" sz="3600" b="1" dirty="0"/>
              <a:t>забезпечення </a:t>
            </a:r>
            <a:r>
              <a:rPr lang="uk-UA" sz="3600" b="1" dirty="0" smtClean="0"/>
              <a:t>якості (ЗЗЯ)</a:t>
            </a:r>
            <a:endParaRPr lang="ru-RU" sz="3600" b="1" dirty="0"/>
          </a:p>
        </p:txBody>
      </p:sp>
      <p:sp>
        <p:nvSpPr>
          <p:cNvPr id="4" name="TextBox 3"/>
          <p:cNvSpPr txBox="1"/>
          <p:nvPr/>
        </p:nvSpPr>
        <p:spPr>
          <a:xfrm>
            <a:off x="409718" y="1484784"/>
            <a:ext cx="8734282" cy="646331"/>
          </a:xfrm>
          <a:prstGeom prst="rect">
            <a:avLst/>
          </a:prstGeom>
          <a:noFill/>
        </p:spPr>
        <p:txBody>
          <a:bodyPr wrap="square" rtlCol="0">
            <a:spAutoFit/>
          </a:bodyPr>
          <a:lstStyle/>
          <a:p>
            <a:endParaRPr lang="uk-UA" sz="36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28</a:t>
            </a:fld>
            <a:endParaRPr lang="uk-UA" dirty="0"/>
          </a:p>
        </p:txBody>
      </p:sp>
      <p:graphicFrame>
        <p:nvGraphicFramePr>
          <p:cNvPr id="7" name="Таблиця 6"/>
          <p:cNvGraphicFramePr>
            <a:graphicFrameLocks noGrp="1"/>
          </p:cNvGraphicFramePr>
          <p:nvPr>
            <p:extLst>
              <p:ext uri="{D42A27DB-BD31-4B8C-83A1-F6EECF244321}">
                <p14:modId xmlns:p14="http://schemas.microsoft.com/office/powerpoint/2010/main" xmlns="" val="2762117999"/>
              </p:ext>
            </p:extLst>
          </p:nvPr>
        </p:nvGraphicFramePr>
        <p:xfrm>
          <a:off x="396239" y="1196752"/>
          <a:ext cx="8554770" cy="5577840"/>
        </p:xfrm>
        <a:graphic>
          <a:graphicData uri="http://schemas.openxmlformats.org/drawingml/2006/table">
            <a:tbl>
              <a:tblPr firstRow="1" bandRow="1">
                <a:tableStyleId>{5C22544A-7EE6-4342-B048-85BDC9FD1C3A}</a:tableStyleId>
              </a:tblPr>
              <a:tblGrid>
                <a:gridCol w="1425978"/>
                <a:gridCol w="7128792"/>
              </a:tblGrid>
              <a:tr h="370840">
                <a:tc>
                  <a:txBody>
                    <a:bodyPr/>
                    <a:lstStyle/>
                    <a:p>
                      <a:r>
                        <a:rPr lang="en-US" sz="1400" b="1" i="0" u="none" strike="noStrike" kern="1200" baseline="0" noProof="0" dirty="0" smtClean="0">
                          <a:solidFill>
                            <a:schemeClr val="lt1"/>
                          </a:solidFill>
                          <a:latin typeface="+mn-lt"/>
                          <a:ea typeface="+mn-ea"/>
                          <a:cs typeface="+mn-cs"/>
                        </a:rPr>
                        <a:t>ESG</a:t>
                      </a:r>
                      <a:r>
                        <a:rPr lang="uk-UA" sz="1400" b="1" i="0" u="none" strike="noStrike" kern="1200" baseline="0" noProof="0" dirty="0" smtClean="0">
                          <a:solidFill>
                            <a:schemeClr val="lt1"/>
                          </a:solidFill>
                          <a:latin typeface="+mn-lt"/>
                          <a:ea typeface="+mn-ea"/>
                          <a:cs typeface="+mn-cs"/>
                        </a:rPr>
                        <a:t> щодо ЗЗЯ  ВО</a:t>
                      </a:r>
                      <a:endParaRPr lang="uk-UA" sz="1400" noProof="0" dirty="0"/>
                    </a:p>
                  </a:txBody>
                  <a:tcPr/>
                </a:tc>
                <a:tc>
                  <a:txBody>
                    <a:bodyPr/>
                    <a:lstStyle/>
                    <a:p>
                      <a:r>
                        <a:rPr lang="uk-UA" sz="1400" b="1" i="0" u="none" strike="noStrike" kern="1200" baseline="0" noProof="0" dirty="0" smtClean="0">
                          <a:solidFill>
                            <a:schemeClr val="lt1"/>
                          </a:solidFill>
                          <a:latin typeface="+mn-lt"/>
                          <a:ea typeface="+mn-ea"/>
                          <a:cs typeface="+mn-cs"/>
                        </a:rPr>
                        <a:t>Компоненти української практики ЗЗЯ ВО та оцінка їх ефективності</a:t>
                      </a:r>
                      <a:endParaRPr lang="uk-UA" sz="1400" noProof="0" dirty="0"/>
                    </a:p>
                  </a:txBody>
                  <a:tcPr/>
                </a:tc>
              </a:tr>
              <a:tr h="370840">
                <a:tc>
                  <a:txBody>
                    <a:bodyPr/>
                    <a:lstStyle/>
                    <a:p>
                      <a:r>
                        <a:rPr lang="uk-UA" sz="2000" b="0" i="0" u="none" strike="noStrike" kern="1200" baseline="0" noProof="0" dirty="0" smtClean="0">
                          <a:solidFill>
                            <a:schemeClr val="dk1"/>
                          </a:solidFill>
                          <a:latin typeface="+mn-lt"/>
                          <a:ea typeface="+mn-ea"/>
                          <a:cs typeface="+mn-cs"/>
                        </a:rPr>
                        <a:t>Звітування</a:t>
                      </a:r>
                      <a:endParaRPr lang="uk-UA" sz="2000" noProof="0" dirty="0"/>
                    </a:p>
                  </a:txBody>
                  <a:tcPr/>
                </a:tc>
                <a:tc>
                  <a:txBody>
                    <a:bodyPr/>
                    <a:lstStyle/>
                    <a:p>
                      <a:r>
                        <a:rPr lang="uk-UA" sz="2000" b="0" i="0" u="none" strike="noStrike" kern="1200" baseline="0" noProof="0" dirty="0" smtClean="0">
                          <a:solidFill>
                            <a:schemeClr val="dk1"/>
                          </a:solidFill>
                          <a:latin typeface="+mn-lt"/>
                          <a:ea typeface="+mn-ea"/>
                          <a:cs typeface="+mn-cs"/>
                        </a:rPr>
                        <a:t>До звітів зовнішнього забезпечення якості у сфері вищої освіти можна віднести ліцензійні та акредитаційні </a:t>
                      </a:r>
                      <a:r>
                        <a:rPr lang="uk-UA" sz="2000" b="0" i="0" u="none" strike="noStrike" kern="1200" baseline="0" noProof="0" dirty="0" err="1" smtClean="0">
                          <a:solidFill>
                            <a:schemeClr val="dk1"/>
                          </a:solidFill>
                          <a:latin typeface="+mn-lt"/>
                          <a:ea typeface="+mn-ea"/>
                          <a:cs typeface="+mn-cs"/>
                        </a:rPr>
                        <a:t>самоаналізи</a:t>
                      </a:r>
                      <a:r>
                        <a:rPr lang="uk-UA" sz="2000" b="0" i="0" u="none" strike="noStrike" kern="1200" baseline="0" noProof="0" dirty="0" smtClean="0">
                          <a:solidFill>
                            <a:schemeClr val="dk1"/>
                          </a:solidFill>
                          <a:latin typeface="+mn-lt"/>
                          <a:ea typeface="+mn-ea"/>
                          <a:cs typeface="+mn-cs"/>
                        </a:rPr>
                        <a:t> вищих навчальних закладів, висновки ліцензійної та акредитаційної експертизи, акти Державної інспекції навчальних закладів. Як правило, ці документи не публікуються. Форма </a:t>
                      </a:r>
                      <a:r>
                        <a:rPr lang="uk-UA" sz="2000" b="0" i="0" u="none" strike="noStrike" kern="1200" baseline="0" noProof="0" dirty="0" err="1" smtClean="0">
                          <a:solidFill>
                            <a:schemeClr val="dk1"/>
                          </a:solidFill>
                          <a:latin typeface="+mn-lt"/>
                          <a:ea typeface="+mn-ea"/>
                          <a:cs typeface="+mn-cs"/>
                        </a:rPr>
                        <a:t>самоаналізів</a:t>
                      </a:r>
                      <a:r>
                        <a:rPr lang="uk-UA" sz="2000" b="0" i="0" u="none" strike="noStrike" kern="1200" baseline="0" noProof="0" dirty="0" smtClean="0">
                          <a:solidFill>
                            <a:schemeClr val="dk1"/>
                          </a:solidFill>
                          <a:latin typeface="+mn-lt"/>
                          <a:ea typeface="+mn-ea"/>
                          <a:cs typeface="+mn-cs"/>
                        </a:rPr>
                        <a:t> жорстко регламентована Міністерством. Висновки та акти є зрозумілими і доступними для цільової аудиторії</a:t>
                      </a:r>
                      <a:endParaRPr lang="uk-UA" sz="2000" noProof="0" dirty="0"/>
                    </a:p>
                  </a:txBody>
                  <a:tcPr/>
                </a:tc>
              </a:tr>
              <a:tr h="370840">
                <a:tc>
                  <a:txBody>
                    <a:bodyPr/>
                    <a:lstStyle/>
                    <a:p>
                      <a:r>
                        <a:rPr lang="uk-UA" sz="2000" b="0" i="0" u="none" strike="noStrike" kern="1200" baseline="0" noProof="0" dirty="0" smtClean="0">
                          <a:solidFill>
                            <a:schemeClr val="dk1"/>
                          </a:solidFill>
                          <a:latin typeface="+mn-lt"/>
                          <a:ea typeface="+mn-ea"/>
                          <a:cs typeface="+mn-cs"/>
                        </a:rPr>
                        <a:t>Подальші процедури</a:t>
                      </a:r>
                      <a:endParaRPr lang="uk-UA" sz="2000" noProof="0" dirty="0"/>
                    </a:p>
                  </a:txBody>
                  <a:tcPr/>
                </a:tc>
                <a:tc>
                  <a:txBody>
                    <a:bodyPr/>
                    <a:lstStyle/>
                    <a:p>
                      <a:r>
                        <a:rPr lang="uk-UA" sz="2000" b="0" i="0" u="none" strike="noStrike" kern="1200" baseline="0" noProof="0" dirty="0" smtClean="0">
                          <a:solidFill>
                            <a:schemeClr val="dk1"/>
                          </a:solidFill>
                          <a:latin typeface="+mn-lt"/>
                          <a:ea typeface="+mn-ea"/>
                          <a:cs typeface="+mn-cs"/>
                        </a:rPr>
                        <a:t>У ході систематичних перевірок навчальних закладів </a:t>
                      </a:r>
                      <a:r>
                        <a:rPr lang="uk-UA" sz="2000" b="0" i="0" u="none" strike="noStrike" kern="1200" baseline="0" noProof="0" dirty="0" err="1" smtClean="0">
                          <a:solidFill>
                            <a:schemeClr val="dk1"/>
                          </a:solidFill>
                          <a:latin typeface="+mn-lt"/>
                          <a:ea typeface="+mn-ea"/>
                          <a:cs typeface="+mn-cs"/>
                        </a:rPr>
                        <a:t>формулю</a:t>
                      </a:r>
                      <a:r>
                        <a:rPr lang="en-US" sz="2000" b="0" i="0" u="none" strike="noStrike" kern="1200" baseline="0" noProof="0" dirty="0" smtClean="0">
                          <a:solidFill>
                            <a:schemeClr val="dk1"/>
                          </a:solidFill>
                          <a:latin typeface="+mn-lt"/>
                          <a:ea typeface="+mn-ea"/>
                          <a:cs typeface="+mn-cs"/>
                        </a:rPr>
                        <a:t>-</a:t>
                      </a:r>
                      <a:r>
                        <a:rPr lang="uk-UA" sz="2000" b="0" i="0" u="none" strike="noStrike" kern="1200" baseline="0" noProof="0" dirty="0" err="1" smtClean="0">
                          <a:solidFill>
                            <a:schemeClr val="dk1"/>
                          </a:solidFill>
                          <a:latin typeface="+mn-lt"/>
                          <a:ea typeface="+mn-ea"/>
                          <a:cs typeface="+mn-cs"/>
                        </a:rPr>
                        <a:t>ються</a:t>
                      </a:r>
                      <a:r>
                        <a:rPr lang="uk-UA" sz="2000" b="0" i="0" u="none" strike="noStrike" kern="1200" baseline="0" noProof="0" dirty="0" smtClean="0">
                          <a:solidFill>
                            <a:schemeClr val="dk1"/>
                          </a:solidFill>
                          <a:latin typeface="+mn-lt"/>
                          <a:ea typeface="+mn-ea"/>
                          <a:cs typeface="+mn-cs"/>
                        </a:rPr>
                        <a:t> зауваження стосовно невиконання формальних вимог та рекомендації з поліпшення діяльності ВНЗ, які надалі стають предметом уваги наступних перевірок. Зауваження, як </a:t>
                      </a:r>
                      <a:r>
                        <a:rPr lang="ru-RU" sz="2000" b="0" i="0" u="none" strike="noStrike" kern="1200" baseline="0" noProof="0" dirty="0" smtClean="0">
                          <a:solidFill>
                            <a:schemeClr val="dk1"/>
                          </a:solidFill>
                          <a:latin typeface="+mn-lt"/>
                          <a:ea typeface="+mn-ea"/>
                          <a:cs typeface="+mn-cs"/>
                        </a:rPr>
                        <a:t>п</a:t>
                      </a:r>
                      <a:r>
                        <a:rPr lang="uk-UA" sz="2000" b="0" i="0" u="none" strike="noStrike" kern="1200" baseline="0" noProof="0" dirty="0" err="1" smtClean="0">
                          <a:solidFill>
                            <a:schemeClr val="dk1"/>
                          </a:solidFill>
                          <a:latin typeface="+mn-lt"/>
                          <a:ea typeface="+mn-ea"/>
                          <a:cs typeface="+mn-cs"/>
                        </a:rPr>
                        <a:t>рави-ло</a:t>
                      </a:r>
                      <a:r>
                        <a:rPr lang="uk-UA" sz="2000" b="0" i="0" u="none" strike="noStrike" kern="1200" baseline="0" noProof="0" dirty="0" smtClean="0">
                          <a:solidFill>
                            <a:schemeClr val="dk1"/>
                          </a:solidFill>
                          <a:latin typeface="+mn-lt"/>
                          <a:ea typeface="+mn-ea"/>
                          <a:cs typeface="+mn-cs"/>
                        </a:rPr>
                        <a:t>, не враховують контекст діяльності навчального закладу, а рекомендації не відображають реальних проблем їх діяльності, а лише спрямовані на відносно </a:t>
                      </a:r>
                      <a:r>
                        <a:rPr lang="uk-UA" sz="2000" b="0" i="0" u="none" strike="noStrike" kern="1200" baseline="0" noProof="0" dirty="0" err="1" smtClean="0">
                          <a:solidFill>
                            <a:schemeClr val="dk1"/>
                          </a:solidFill>
                          <a:latin typeface="+mn-lt"/>
                          <a:ea typeface="+mn-ea"/>
                          <a:cs typeface="+mn-cs"/>
                        </a:rPr>
                        <a:t>легкодосяжні</a:t>
                      </a:r>
                      <a:r>
                        <a:rPr lang="uk-UA" sz="2000" b="0" i="0" u="none" strike="noStrike" kern="1200" baseline="0" noProof="0" dirty="0" smtClean="0">
                          <a:solidFill>
                            <a:schemeClr val="dk1"/>
                          </a:solidFill>
                          <a:latin typeface="+mn-lt"/>
                          <a:ea typeface="+mn-ea"/>
                          <a:cs typeface="+mn-cs"/>
                        </a:rPr>
                        <a:t> косметичні зміни. Цей алгоритм не здатен забезпечити появи сталих</a:t>
                      </a:r>
                      <a:r>
                        <a:rPr lang="en-US" sz="2000" b="0" i="0" u="none" strike="noStrike" kern="1200" baseline="0" noProof="0" dirty="0" smtClean="0">
                          <a:solidFill>
                            <a:schemeClr val="dk1"/>
                          </a:solidFill>
                          <a:latin typeface="+mn-lt"/>
                          <a:ea typeface="+mn-ea"/>
                          <a:cs typeface="+mn-cs"/>
                        </a:rPr>
                        <a:t> </a:t>
                      </a:r>
                      <a:r>
                        <a:rPr lang="uk-UA" sz="2000" b="0" i="0" u="none" strike="noStrike" kern="1200" baseline="0" noProof="0" dirty="0" smtClean="0">
                          <a:solidFill>
                            <a:schemeClr val="dk1"/>
                          </a:solidFill>
                          <a:latin typeface="+mn-lt"/>
                          <a:ea typeface="+mn-ea"/>
                          <a:cs typeface="+mn-cs"/>
                        </a:rPr>
                        <a:t>процедур, спрямованих на процес постійного поліпшення</a:t>
                      </a:r>
                      <a:endParaRPr lang="uk-UA" sz="2000" noProof="0" dirty="0"/>
                    </a:p>
                  </a:txBody>
                  <a:tcPr/>
                </a:tc>
              </a:tr>
            </a:tbl>
          </a:graphicData>
        </a:graphic>
      </p:graphicFrame>
    </p:spTree>
    <p:extLst>
      <p:ext uri="{BB962C8B-B14F-4D97-AF65-F5344CB8AC3E}">
        <p14:creationId xmlns:p14="http://schemas.microsoft.com/office/powerpoint/2010/main" xmlns="" val="28623005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539552" y="163959"/>
            <a:ext cx="8604448" cy="1323439"/>
          </a:xfrm>
          <a:prstGeom prst="rect">
            <a:avLst/>
          </a:prstGeom>
          <a:noFill/>
        </p:spPr>
        <p:txBody>
          <a:bodyPr wrap="square" rtlCol="0">
            <a:spAutoFit/>
          </a:bodyPr>
          <a:lstStyle/>
          <a:p>
            <a:pPr algn="ctr"/>
            <a:r>
              <a:rPr lang="uk-UA" sz="4000" b="1" dirty="0"/>
              <a:t>Стан </a:t>
            </a:r>
            <a:r>
              <a:rPr lang="uk-UA" sz="4000" b="1" dirty="0" smtClean="0"/>
              <a:t>впровадження зовнішнього </a:t>
            </a:r>
            <a:r>
              <a:rPr lang="uk-UA" sz="4000" b="1" dirty="0"/>
              <a:t>забезпечення </a:t>
            </a:r>
            <a:r>
              <a:rPr lang="uk-UA" sz="4000" b="1" dirty="0" smtClean="0"/>
              <a:t>якості (ЗЗЯ)</a:t>
            </a:r>
            <a:endParaRPr lang="ru-RU" sz="4000" b="1" dirty="0"/>
          </a:p>
        </p:txBody>
      </p:sp>
      <p:sp>
        <p:nvSpPr>
          <p:cNvPr id="4" name="TextBox 3"/>
          <p:cNvSpPr txBox="1"/>
          <p:nvPr/>
        </p:nvSpPr>
        <p:spPr>
          <a:xfrm>
            <a:off x="409718" y="1484784"/>
            <a:ext cx="8734282" cy="646331"/>
          </a:xfrm>
          <a:prstGeom prst="rect">
            <a:avLst/>
          </a:prstGeom>
          <a:noFill/>
        </p:spPr>
        <p:txBody>
          <a:bodyPr wrap="square" rtlCol="0">
            <a:spAutoFit/>
          </a:bodyPr>
          <a:lstStyle/>
          <a:p>
            <a:endParaRPr lang="uk-UA" sz="36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29</a:t>
            </a:fld>
            <a:endParaRPr lang="uk-UA" dirty="0"/>
          </a:p>
        </p:txBody>
      </p:sp>
      <p:graphicFrame>
        <p:nvGraphicFramePr>
          <p:cNvPr id="7" name="Таблиця 6"/>
          <p:cNvGraphicFramePr>
            <a:graphicFrameLocks noGrp="1"/>
          </p:cNvGraphicFramePr>
          <p:nvPr>
            <p:extLst>
              <p:ext uri="{D42A27DB-BD31-4B8C-83A1-F6EECF244321}">
                <p14:modId xmlns:p14="http://schemas.microsoft.com/office/powerpoint/2010/main" xmlns="" val="2178215226"/>
              </p:ext>
            </p:extLst>
          </p:nvPr>
        </p:nvGraphicFramePr>
        <p:xfrm>
          <a:off x="409718" y="1556792"/>
          <a:ext cx="8554770" cy="3840480"/>
        </p:xfrm>
        <a:graphic>
          <a:graphicData uri="http://schemas.openxmlformats.org/drawingml/2006/table">
            <a:tbl>
              <a:tblPr firstRow="1" bandRow="1">
                <a:tableStyleId>{5C22544A-7EE6-4342-B048-85BDC9FD1C3A}</a:tableStyleId>
              </a:tblPr>
              <a:tblGrid>
                <a:gridCol w="2074050"/>
                <a:gridCol w="6480720"/>
              </a:tblGrid>
              <a:tr h="515496">
                <a:tc>
                  <a:txBody>
                    <a:bodyPr/>
                    <a:lstStyle/>
                    <a:p>
                      <a:r>
                        <a:rPr lang="uk-UA" sz="1400" b="1" i="0" u="none" strike="noStrike" kern="1200" baseline="0" noProof="0" dirty="0" smtClean="0">
                          <a:solidFill>
                            <a:schemeClr val="lt1"/>
                          </a:solidFill>
                          <a:latin typeface="+mn-lt"/>
                          <a:ea typeface="+mn-ea"/>
                          <a:cs typeface="+mn-cs"/>
                        </a:rPr>
                        <a:t>Європейські стандарти та рекомендації щодо ЗЗЯ  ВО</a:t>
                      </a:r>
                      <a:endParaRPr lang="uk-UA" sz="1400" noProof="0" dirty="0"/>
                    </a:p>
                  </a:txBody>
                  <a:tcPr/>
                </a:tc>
                <a:tc>
                  <a:txBody>
                    <a:bodyPr/>
                    <a:lstStyle/>
                    <a:p>
                      <a:r>
                        <a:rPr lang="uk-UA" sz="1400" b="1" i="0" u="none" strike="noStrike" kern="1200" baseline="0" noProof="0" dirty="0" smtClean="0">
                          <a:solidFill>
                            <a:schemeClr val="lt1"/>
                          </a:solidFill>
                          <a:latin typeface="+mn-lt"/>
                          <a:ea typeface="+mn-ea"/>
                          <a:cs typeface="+mn-cs"/>
                        </a:rPr>
                        <a:t>Компоненти української практики ЗЗЯ ВО та оцінка їх ефективності</a:t>
                      </a:r>
                      <a:endParaRPr lang="uk-UA" sz="1400" noProof="0" dirty="0"/>
                    </a:p>
                  </a:txBody>
                  <a:tcPr/>
                </a:tc>
              </a:tr>
              <a:tr h="370840">
                <a:tc>
                  <a:txBody>
                    <a:bodyPr/>
                    <a:lstStyle/>
                    <a:p>
                      <a:r>
                        <a:rPr lang="uk-UA" sz="2400" b="0" i="0" u="none" strike="noStrike" kern="1200" baseline="0" noProof="0" dirty="0" smtClean="0">
                          <a:solidFill>
                            <a:schemeClr val="dk1"/>
                          </a:solidFill>
                          <a:latin typeface="+mn-lt"/>
                          <a:ea typeface="+mn-ea"/>
                          <a:cs typeface="+mn-cs"/>
                        </a:rPr>
                        <a:t>Періодичність перевірки</a:t>
                      </a:r>
                      <a:endParaRPr lang="uk-UA" sz="4000" noProof="0" dirty="0"/>
                    </a:p>
                  </a:txBody>
                  <a:tcPr/>
                </a:tc>
                <a:tc>
                  <a:txBody>
                    <a:bodyPr/>
                    <a:lstStyle/>
                    <a:p>
                      <a:r>
                        <a:rPr lang="uk-UA" sz="2400" b="0" i="0" u="none" strike="noStrike" kern="1200" baseline="0" noProof="0" dirty="0" smtClean="0">
                          <a:solidFill>
                            <a:schemeClr val="dk1"/>
                          </a:solidFill>
                          <a:latin typeface="+mn-lt"/>
                          <a:ea typeface="+mn-ea"/>
                          <a:cs typeface="+mn-cs"/>
                        </a:rPr>
                        <a:t>Вітчизняна практика в цілому відповідає європейським рекомендаціям</a:t>
                      </a:r>
                      <a:endParaRPr lang="uk-UA" sz="4000" noProof="0" dirty="0"/>
                    </a:p>
                  </a:txBody>
                  <a:tcPr/>
                </a:tc>
              </a:tr>
              <a:tr h="370840">
                <a:tc>
                  <a:txBody>
                    <a:bodyPr/>
                    <a:lstStyle/>
                    <a:p>
                      <a:r>
                        <a:rPr lang="uk-UA" sz="2400" b="0" i="0" u="none" strike="noStrike" kern="1200" baseline="0" noProof="0" dirty="0" smtClean="0">
                          <a:solidFill>
                            <a:schemeClr val="dk1"/>
                          </a:solidFill>
                          <a:latin typeface="+mn-lt"/>
                          <a:ea typeface="+mn-ea"/>
                          <a:cs typeface="+mn-cs"/>
                        </a:rPr>
                        <a:t>Загальний аналіз систем</a:t>
                      </a:r>
                      <a:endParaRPr lang="uk-UA" sz="4000" noProof="0" dirty="0"/>
                    </a:p>
                  </a:txBody>
                  <a:tcPr/>
                </a:tc>
                <a:tc>
                  <a:txBody>
                    <a:bodyPr/>
                    <a:lstStyle/>
                    <a:p>
                      <a:r>
                        <a:rPr lang="uk-UA" sz="2400" b="0" i="0" u="none" strike="noStrike" kern="1200" baseline="0" noProof="0" dirty="0" smtClean="0">
                          <a:solidFill>
                            <a:schemeClr val="dk1"/>
                          </a:solidFill>
                          <a:latin typeface="+mn-lt"/>
                          <a:ea typeface="+mn-ea"/>
                          <a:cs typeface="+mn-cs"/>
                        </a:rPr>
                        <a:t>Державні </a:t>
                      </a:r>
                      <a:r>
                        <a:rPr lang="uk-UA" sz="2400" b="0" i="0" u="none" strike="noStrike" kern="1200" baseline="0" noProof="0" dirty="0" err="1" smtClean="0">
                          <a:solidFill>
                            <a:schemeClr val="dk1"/>
                          </a:solidFill>
                          <a:latin typeface="+mn-lt"/>
                          <a:ea typeface="+mn-ea"/>
                          <a:cs typeface="+mn-cs"/>
                        </a:rPr>
                        <a:t>квазіагенції</a:t>
                      </a:r>
                      <a:r>
                        <a:rPr lang="uk-UA" sz="2400" b="0" i="0" u="none" strike="noStrike" kern="1200" baseline="0" noProof="0" dirty="0" smtClean="0">
                          <a:solidFill>
                            <a:schemeClr val="dk1"/>
                          </a:solidFill>
                          <a:latin typeface="+mn-lt"/>
                          <a:ea typeface="+mn-ea"/>
                          <a:cs typeface="+mn-cs"/>
                        </a:rPr>
                        <a:t> із забезпечення якості (Акредитаційна комісія України і Державна інспекція навчальних закладів) не публікують звітів з описом та аналізом узагальнених результатів, оцінок і </a:t>
                      </a:r>
                      <a:r>
                        <a:rPr lang="uk-UA" sz="2400" b="0" i="0" u="none" strike="noStrike" kern="1200" baseline="0" noProof="0" dirty="0" err="1" smtClean="0">
                          <a:solidFill>
                            <a:schemeClr val="dk1"/>
                          </a:solidFill>
                          <a:latin typeface="+mn-lt"/>
                          <a:ea typeface="+mn-ea"/>
                          <a:cs typeface="+mn-cs"/>
                        </a:rPr>
                        <a:t>т.д</a:t>
                      </a:r>
                      <a:r>
                        <a:rPr lang="uk-UA" sz="2400" b="0" i="0" u="none" strike="noStrike" kern="1200" baseline="0" noProof="0" dirty="0" smtClean="0">
                          <a:solidFill>
                            <a:schemeClr val="dk1"/>
                          </a:solidFill>
                          <a:latin typeface="+mn-lt"/>
                          <a:ea typeface="+mn-ea"/>
                          <a:cs typeface="+mn-cs"/>
                        </a:rPr>
                        <a:t>. за наслідками своєї діяльності</a:t>
                      </a:r>
                      <a:endParaRPr lang="uk-UA" sz="4000" noProof="0" dirty="0"/>
                    </a:p>
                  </a:txBody>
                  <a:tcPr/>
                </a:tc>
              </a:tr>
            </a:tbl>
          </a:graphicData>
        </a:graphic>
      </p:graphicFrame>
    </p:spTree>
    <p:extLst>
      <p:ext uri="{BB962C8B-B14F-4D97-AF65-F5344CB8AC3E}">
        <p14:creationId xmlns:p14="http://schemas.microsoft.com/office/powerpoint/2010/main" xmlns="" val="40176261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163959"/>
            <a:ext cx="8316416" cy="1508105"/>
          </a:xfrm>
          <a:prstGeom prst="rect">
            <a:avLst/>
          </a:prstGeom>
          <a:noFill/>
        </p:spPr>
        <p:txBody>
          <a:bodyPr wrap="square" rtlCol="0">
            <a:spAutoFit/>
          </a:bodyPr>
          <a:lstStyle/>
          <a:p>
            <a:pPr algn="ctr"/>
            <a:r>
              <a:rPr lang="uk-UA" sz="4800" b="1" dirty="0" smtClean="0"/>
              <a:t>Громадяни</a:t>
            </a:r>
            <a:r>
              <a:rPr lang="uk-UA" sz="6000" b="1" dirty="0" smtClean="0"/>
              <a:t> </a:t>
            </a:r>
            <a:endParaRPr lang="uk-UA" sz="6000" b="1" dirty="0" smtClean="0"/>
          </a:p>
          <a:p>
            <a:pPr algn="ctr"/>
            <a:r>
              <a:rPr lang="uk-UA" sz="3200" dirty="0" smtClean="0"/>
              <a:t>(</a:t>
            </a:r>
            <a:r>
              <a:rPr lang="uk-UA" sz="3200" dirty="0" smtClean="0"/>
              <a:t>вступники, студенти та їх батьки, випускники)</a:t>
            </a:r>
            <a:endParaRPr lang="ru-RU" sz="3200" b="1" dirty="0"/>
          </a:p>
        </p:txBody>
      </p:sp>
      <p:sp>
        <p:nvSpPr>
          <p:cNvPr id="4" name="TextBox 3"/>
          <p:cNvSpPr txBox="1"/>
          <p:nvPr/>
        </p:nvSpPr>
        <p:spPr>
          <a:xfrm>
            <a:off x="467544" y="1628800"/>
            <a:ext cx="8541212" cy="5078313"/>
          </a:xfrm>
          <a:prstGeom prst="rect">
            <a:avLst/>
          </a:prstGeom>
          <a:noFill/>
        </p:spPr>
        <p:txBody>
          <a:bodyPr wrap="square" rtlCol="0">
            <a:spAutoFit/>
          </a:bodyPr>
          <a:lstStyle/>
          <a:p>
            <a:pPr marL="571500" indent="-571500"/>
            <a:r>
              <a:rPr lang="uk-UA" sz="3600" dirty="0" smtClean="0"/>
              <a:t>Цілі:</a:t>
            </a:r>
            <a:r>
              <a:rPr lang="uk-UA" sz="3200" dirty="0" smtClean="0"/>
              <a:t> професійний </a:t>
            </a:r>
            <a:r>
              <a:rPr lang="uk-UA" sz="3200" dirty="0" smtClean="0"/>
              <a:t>та особистісний розвиток студентів, </a:t>
            </a:r>
            <a:r>
              <a:rPr lang="uk-UA" sz="3200" dirty="0" smtClean="0"/>
              <a:t>добробут випускників</a:t>
            </a:r>
            <a:r>
              <a:rPr lang="uk-UA" sz="3200" dirty="0" smtClean="0"/>
              <a:t>, </a:t>
            </a:r>
            <a:r>
              <a:rPr lang="uk-UA" sz="3200" dirty="0" smtClean="0"/>
              <a:t>якість закладу як елемент </a:t>
            </a:r>
            <a:r>
              <a:rPr lang="uk-UA" sz="3200" dirty="0" err="1" smtClean="0"/>
              <a:t>самоідентифікації</a:t>
            </a:r>
            <a:endParaRPr lang="uk-UA" sz="3200" dirty="0" smtClean="0"/>
          </a:p>
          <a:p>
            <a:pPr marL="571500" indent="-571500"/>
            <a:r>
              <a:rPr lang="uk-UA" sz="3200" dirty="0" smtClean="0"/>
              <a:t>Очікування суспільства: активний споживач послуг та контролер</a:t>
            </a:r>
          </a:p>
          <a:p>
            <a:pPr marL="571500" indent="-571500"/>
            <a:r>
              <a:rPr lang="uk-UA" sz="3200" dirty="0" smtClean="0"/>
              <a:t>Законодавча база: пріоритети, контракти, самоврядування</a:t>
            </a:r>
          </a:p>
          <a:p>
            <a:pPr marL="571500" indent="-571500"/>
            <a:r>
              <a:rPr lang="uk-UA" sz="3200" dirty="0" smtClean="0"/>
              <a:t>Сучасні тенденції: примат майбутнього вгорі рейтингу, диплому над освітою та оцінок над знаннями внизу, байдужість до ВНЗ  </a:t>
            </a:r>
            <a:endParaRPr lang="uk-UA" sz="3200" dirty="0" smtClean="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3</a:t>
            </a:fld>
            <a:endParaRPr lang="uk-UA" dirty="0"/>
          </a:p>
        </p:txBody>
      </p:sp>
    </p:spTree>
    <p:extLst>
      <p:ext uri="{BB962C8B-B14F-4D97-AF65-F5344CB8AC3E}">
        <p14:creationId xmlns:p14="http://schemas.microsoft.com/office/powerpoint/2010/main" xmlns="" val="33164320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Довгий шлях ліцензування</a:t>
            </a:r>
            <a:endParaRPr lang="uk-UA" dirty="0"/>
          </a:p>
        </p:txBody>
      </p:sp>
      <p:sp>
        <p:nvSpPr>
          <p:cNvPr id="3" name="Содержимое 2"/>
          <p:cNvSpPr>
            <a:spLocks noGrp="1"/>
          </p:cNvSpPr>
          <p:nvPr>
            <p:ph idx="1"/>
          </p:nvPr>
        </p:nvSpPr>
        <p:spPr>
          <a:xfrm>
            <a:off x="457200" y="1340768"/>
            <a:ext cx="8229600" cy="5112568"/>
          </a:xfrm>
        </p:spPr>
        <p:txBody>
          <a:bodyPr>
            <a:normAutofit lnSpcReduction="10000"/>
          </a:bodyPr>
          <a:lstStyle/>
          <a:p>
            <a:r>
              <a:rPr lang="uk-UA" sz="3600" dirty="0" smtClean="0"/>
              <a:t>Інструмент допуску на ринок освітніх послуг</a:t>
            </a:r>
          </a:p>
          <a:p>
            <a:r>
              <a:rPr lang="uk-UA" sz="3600" dirty="0" smtClean="0"/>
              <a:t>Інструмент державного управління у сфері вищої освіти</a:t>
            </a:r>
          </a:p>
          <a:p>
            <a:r>
              <a:rPr lang="uk-UA" sz="3600" dirty="0" smtClean="0"/>
              <a:t>Інструмент оцінки </a:t>
            </a:r>
            <a:r>
              <a:rPr lang="uk-UA" sz="3600" dirty="0" err="1" smtClean="0"/>
              <a:t>модернізаційної</a:t>
            </a:r>
            <a:r>
              <a:rPr lang="uk-UA" sz="3600" smtClean="0"/>
              <a:t> готовності </a:t>
            </a:r>
            <a:r>
              <a:rPr lang="uk-UA" sz="3600" dirty="0" smtClean="0"/>
              <a:t>вищого навчального закладу</a:t>
            </a:r>
            <a:endParaRPr lang="uk-UA" sz="3600" dirty="0"/>
          </a:p>
          <a:p>
            <a:r>
              <a:rPr lang="uk-UA" sz="3600" dirty="0" smtClean="0"/>
              <a:t>Інструмент гарантування державою якості освітньої діяльності</a:t>
            </a:r>
          </a:p>
          <a:p>
            <a:endParaRPr lang="uk-UA" sz="3600" dirty="0" smtClean="0"/>
          </a:p>
          <a:p>
            <a:endParaRPr lang="uk-UA" dirty="0" smtClean="0"/>
          </a:p>
          <a:p>
            <a:endParaRPr lang="uk-UA" dirty="0" smtClean="0"/>
          </a:p>
        </p:txBody>
      </p:sp>
      <p:sp>
        <p:nvSpPr>
          <p:cNvPr id="4" name="Номер слайда 3"/>
          <p:cNvSpPr>
            <a:spLocks noGrp="1"/>
          </p:cNvSpPr>
          <p:nvPr>
            <p:ph type="sldNum" sz="quarter" idx="12"/>
          </p:nvPr>
        </p:nvSpPr>
        <p:spPr/>
        <p:txBody>
          <a:bodyPr/>
          <a:lstStyle/>
          <a:p>
            <a:fld id="{725C68B6-61C2-468F-89AB-4B9F7531AA68}" type="slidenum">
              <a:rPr lang="ru-RU" smtClean="0"/>
              <a:pPr/>
              <a:t>30</a:t>
            </a:fld>
            <a:endParaRPr lang="ru-RU"/>
          </a:p>
        </p:txBody>
      </p:sp>
    </p:spTree>
    <p:extLst>
      <p:ext uri="{BB962C8B-B14F-4D97-AF65-F5344CB8AC3E}">
        <p14:creationId xmlns:p14="http://schemas.microsoft.com/office/powerpoint/2010/main" xmlns="" val="9922363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Нове ліцензійне законодавство</a:t>
            </a:r>
            <a:endParaRPr lang="uk-UA" dirty="0"/>
          </a:p>
        </p:txBody>
      </p:sp>
      <p:sp>
        <p:nvSpPr>
          <p:cNvPr id="3" name="Содержимое 2"/>
          <p:cNvSpPr>
            <a:spLocks noGrp="1"/>
          </p:cNvSpPr>
          <p:nvPr>
            <p:ph idx="1"/>
          </p:nvPr>
        </p:nvSpPr>
        <p:spPr>
          <a:xfrm>
            <a:off x="457200" y="1340768"/>
            <a:ext cx="8229600" cy="5328592"/>
          </a:xfrm>
        </p:spPr>
        <p:txBody>
          <a:bodyPr>
            <a:normAutofit/>
          </a:bodyPr>
          <a:lstStyle/>
          <a:p>
            <a:r>
              <a:rPr lang="uk-UA" sz="3600" dirty="0" smtClean="0"/>
              <a:t>Закон 222: нова ідеологія ліцензування (Європа), колізія з освітнім законодавством, пріоритет 222</a:t>
            </a:r>
          </a:p>
          <a:p>
            <a:r>
              <a:rPr lang="uk-UA" sz="3600" dirty="0" smtClean="0"/>
              <a:t>Ліцензійні умови (Постанова 1187): вичерпний перелік вимог та форм документів, скасування ліцензійної експертизи, нові терміни розгляду, орган ліцензування, нові бланки ліцензій</a:t>
            </a:r>
            <a:endParaRPr lang="uk-UA" dirty="0" smtClean="0"/>
          </a:p>
        </p:txBody>
      </p:sp>
      <p:sp>
        <p:nvSpPr>
          <p:cNvPr id="4" name="Номер слайда 3"/>
          <p:cNvSpPr>
            <a:spLocks noGrp="1"/>
          </p:cNvSpPr>
          <p:nvPr>
            <p:ph type="sldNum" sz="quarter" idx="12"/>
          </p:nvPr>
        </p:nvSpPr>
        <p:spPr/>
        <p:txBody>
          <a:bodyPr/>
          <a:lstStyle/>
          <a:p>
            <a:fld id="{725C68B6-61C2-468F-89AB-4B9F7531AA68}" type="slidenum">
              <a:rPr lang="ru-RU" smtClean="0"/>
              <a:pPr/>
              <a:t>31</a:t>
            </a:fld>
            <a:endParaRPr lang="ru-RU"/>
          </a:p>
        </p:txBody>
      </p:sp>
    </p:spTree>
    <p:extLst>
      <p:ext uri="{BB962C8B-B14F-4D97-AF65-F5344CB8AC3E}">
        <p14:creationId xmlns:p14="http://schemas.microsoft.com/office/powerpoint/2010/main" xmlns="" val="38606866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lstStyle/>
          <a:p>
            <a:r>
              <a:rPr lang="uk-UA" dirty="0" smtClean="0"/>
              <a:t>Нові Ліцензійні умови</a:t>
            </a:r>
            <a:endParaRPr lang="uk-UA" dirty="0"/>
          </a:p>
        </p:txBody>
      </p:sp>
      <p:sp>
        <p:nvSpPr>
          <p:cNvPr id="3" name="Содержимое 2"/>
          <p:cNvSpPr>
            <a:spLocks noGrp="1"/>
          </p:cNvSpPr>
          <p:nvPr>
            <p:ph idx="1"/>
          </p:nvPr>
        </p:nvSpPr>
        <p:spPr>
          <a:xfrm>
            <a:off x="457200" y="1052736"/>
            <a:ext cx="8229600" cy="5616624"/>
          </a:xfrm>
        </p:spPr>
        <p:txBody>
          <a:bodyPr>
            <a:normAutofit/>
          </a:bodyPr>
          <a:lstStyle/>
          <a:p>
            <a:endParaRPr lang="uk-UA" dirty="0" smtClean="0"/>
          </a:p>
          <a:p>
            <a:r>
              <a:rPr lang="uk-UA" dirty="0" smtClean="0"/>
              <a:t>Кадрові, технологічні та </a:t>
            </a:r>
          </a:p>
          <a:p>
            <a:r>
              <a:rPr lang="uk-UA" dirty="0" smtClean="0"/>
              <a:t>Організаційні вимоги (започаткування та провадження, ВСП, моніторинг та доступ, дистанційна </a:t>
            </a:r>
            <a:r>
              <a:rPr lang="uk-UA" smtClean="0"/>
              <a:t>форма навчання)</a:t>
            </a:r>
            <a:endParaRPr lang="uk-UA" dirty="0" smtClean="0"/>
          </a:p>
        </p:txBody>
      </p:sp>
      <p:sp>
        <p:nvSpPr>
          <p:cNvPr id="4" name="Номер слайда 3"/>
          <p:cNvSpPr>
            <a:spLocks noGrp="1"/>
          </p:cNvSpPr>
          <p:nvPr>
            <p:ph type="sldNum" sz="quarter" idx="12"/>
          </p:nvPr>
        </p:nvSpPr>
        <p:spPr/>
        <p:txBody>
          <a:bodyPr/>
          <a:lstStyle/>
          <a:p>
            <a:fld id="{725C68B6-61C2-468F-89AB-4B9F7531AA68}" type="slidenum">
              <a:rPr lang="ru-RU" smtClean="0"/>
              <a:pPr/>
              <a:t>32</a:t>
            </a:fld>
            <a:endParaRPr lang="ru-RU"/>
          </a:p>
        </p:txBody>
      </p:sp>
    </p:spTree>
    <p:extLst>
      <p:ext uri="{BB962C8B-B14F-4D97-AF65-F5344CB8AC3E}">
        <p14:creationId xmlns:p14="http://schemas.microsoft.com/office/powerpoint/2010/main" xmlns="" val="106531956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435280" cy="1143000"/>
          </a:xfrm>
        </p:spPr>
        <p:txBody>
          <a:bodyPr>
            <a:normAutofit fontScale="90000"/>
          </a:bodyPr>
          <a:lstStyle/>
          <a:p>
            <a:r>
              <a:rPr lang="uk-UA" dirty="0" smtClean="0"/>
              <a:t>Сучасне розуміння ролі та місця академічного персоналу вищої школи</a:t>
            </a:r>
            <a:endParaRPr lang="ru-RU" dirty="0"/>
          </a:p>
        </p:txBody>
      </p:sp>
      <p:sp>
        <p:nvSpPr>
          <p:cNvPr id="3" name="Объект 2"/>
          <p:cNvSpPr>
            <a:spLocks noGrp="1"/>
          </p:cNvSpPr>
          <p:nvPr>
            <p:ph idx="1"/>
          </p:nvPr>
        </p:nvSpPr>
        <p:spPr>
          <a:xfrm>
            <a:off x="323528" y="1600200"/>
            <a:ext cx="8712968" cy="4853136"/>
          </a:xfrm>
        </p:spPr>
        <p:txBody>
          <a:bodyPr>
            <a:normAutofit/>
          </a:bodyPr>
          <a:lstStyle/>
          <a:p>
            <a:r>
              <a:rPr lang="uk-UA" dirty="0" smtClean="0"/>
              <a:t>Викладачі та дослідники є ключовим ресурсом як для операційної діяльності, так і для досягнення стратегічних завдань вищої школи</a:t>
            </a:r>
          </a:p>
          <a:p>
            <a:r>
              <a:rPr lang="uk-UA" dirty="0" smtClean="0"/>
              <a:t>Персонал - необхідна (не достатня!) умова забезпечення якості вищої освіти</a:t>
            </a:r>
          </a:p>
          <a:p>
            <a:r>
              <a:rPr lang="uk-UA" dirty="0" smtClean="0"/>
              <a:t>МОН і керівництво вишів мають спиратись на молодих та готових до змін працівників, але доведеться багато працювати з тими, хто змін хоче для всіх, крім себе</a:t>
            </a:r>
          </a:p>
          <a:p>
            <a:endParaRPr lang="uk-UA" dirty="0" smtClean="0"/>
          </a:p>
          <a:p>
            <a:endParaRPr lang="uk-UA" dirty="0" smtClean="0"/>
          </a:p>
          <a:p>
            <a:endParaRPr lang="ru-RU" dirty="0"/>
          </a:p>
        </p:txBody>
      </p:sp>
      <p:sp>
        <p:nvSpPr>
          <p:cNvPr id="4" name="Номер слайда 3"/>
          <p:cNvSpPr>
            <a:spLocks noGrp="1"/>
          </p:cNvSpPr>
          <p:nvPr>
            <p:ph type="sldNum" sz="quarter" idx="12"/>
          </p:nvPr>
        </p:nvSpPr>
        <p:spPr/>
        <p:txBody>
          <a:bodyPr/>
          <a:lstStyle/>
          <a:p>
            <a:fld id="{B19B0651-EE4F-4900-A07F-96A6BFA9D0F0}" type="slidenum">
              <a:rPr lang="ru-RU" smtClean="0"/>
              <a:pPr/>
              <a:t>33</a:t>
            </a:fld>
            <a:endParaRPr lang="ru-RU"/>
          </a:p>
        </p:txBody>
      </p:sp>
    </p:spTree>
    <p:extLst>
      <p:ext uri="{BB962C8B-B14F-4D97-AF65-F5344CB8AC3E}">
        <p14:creationId xmlns:p14="http://schemas.microsoft.com/office/powerpoint/2010/main" xmlns="" val="37094174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Ієрархічна система вимог до академічного персоналу</a:t>
            </a:r>
            <a:endParaRPr lang="ru-RU" dirty="0"/>
          </a:p>
        </p:txBody>
      </p:sp>
      <p:sp>
        <p:nvSpPr>
          <p:cNvPr id="3" name="Объект 2"/>
          <p:cNvSpPr>
            <a:spLocks noGrp="1"/>
          </p:cNvSpPr>
          <p:nvPr>
            <p:ph idx="1"/>
          </p:nvPr>
        </p:nvSpPr>
        <p:spPr/>
        <p:txBody>
          <a:bodyPr/>
          <a:lstStyle/>
          <a:p>
            <a:r>
              <a:rPr lang="uk-UA" dirty="0" smtClean="0"/>
              <a:t>Закон України «Про вищу освіту»</a:t>
            </a:r>
          </a:p>
          <a:p>
            <a:r>
              <a:rPr lang="uk-UA" dirty="0" smtClean="0"/>
              <a:t>Ліцензійні умови (Постанова Кабінету Міністрів України)</a:t>
            </a:r>
          </a:p>
          <a:p>
            <a:r>
              <a:rPr lang="uk-UA" dirty="0" smtClean="0"/>
              <a:t>Порядок присудження наукових ступенів та присвоєння вчених звань</a:t>
            </a:r>
          </a:p>
          <a:p>
            <a:r>
              <a:rPr lang="uk-UA" dirty="0" smtClean="0"/>
              <a:t>Статути та внутрішні системи забезпечення якості вищих навчальних закладів</a:t>
            </a:r>
            <a:endParaRPr lang="ru-RU" dirty="0"/>
          </a:p>
        </p:txBody>
      </p:sp>
      <p:sp>
        <p:nvSpPr>
          <p:cNvPr id="4" name="Номер слайда 3"/>
          <p:cNvSpPr>
            <a:spLocks noGrp="1"/>
          </p:cNvSpPr>
          <p:nvPr>
            <p:ph type="sldNum" sz="quarter" idx="12"/>
          </p:nvPr>
        </p:nvSpPr>
        <p:spPr/>
        <p:txBody>
          <a:bodyPr/>
          <a:lstStyle/>
          <a:p>
            <a:fld id="{B19B0651-EE4F-4900-A07F-96A6BFA9D0F0}" type="slidenum">
              <a:rPr lang="ru-RU" smtClean="0"/>
              <a:pPr/>
              <a:t>34</a:t>
            </a:fld>
            <a:endParaRPr lang="ru-RU"/>
          </a:p>
        </p:txBody>
      </p:sp>
    </p:spTree>
    <p:extLst>
      <p:ext uri="{BB962C8B-B14F-4D97-AF65-F5344CB8AC3E}">
        <p14:creationId xmlns:p14="http://schemas.microsoft.com/office/powerpoint/2010/main" xmlns="" val="40484576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Реформування системи вимог до академічного персоналу</a:t>
            </a:r>
            <a:endParaRPr lang="ru-RU" dirty="0"/>
          </a:p>
        </p:txBody>
      </p:sp>
      <p:sp>
        <p:nvSpPr>
          <p:cNvPr id="3" name="Объект 2"/>
          <p:cNvSpPr>
            <a:spLocks noGrp="1"/>
          </p:cNvSpPr>
          <p:nvPr>
            <p:ph idx="1"/>
          </p:nvPr>
        </p:nvSpPr>
        <p:spPr>
          <a:xfrm>
            <a:off x="457200" y="1600200"/>
            <a:ext cx="8229600" cy="4925144"/>
          </a:xfrm>
        </p:spPr>
        <p:txBody>
          <a:bodyPr>
            <a:normAutofit lnSpcReduction="10000"/>
          </a:bodyPr>
          <a:lstStyle/>
          <a:p>
            <a:r>
              <a:rPr lang="uk-UA" dirty="0" smtClean="0"/>
              <a:t>Лібералізація формальних кваліфікаційних вимог до лекторів та керівників</a:t>
            </a:r>
          </a:p>
          <a:p>
            <a:r>
              <a:rPr lang="uk-UA" dirty="0" smtClean="0"/>
              <a:t>Запровадження нового класу вимог – </a:t>
            </a:r>
            <a:r>
              <a:rPr lang="uk-UA" dirty="0" err="1" smtClean="0"/>
              <a:t>вимог</a:t>
            </a:r>
            <a:r>
              <a:rPr lang="uk-UA" dirty="0" smtClean="0"/>
              <a:t> до наукової та професійної активності</a:t>
            </a:r>
          </a:p>
          <a:p>
            <a:r>
              <a:rPr lang="uk-UA" dirty="0" smtClean="0"/>
              <a:t>Виокремлення вимог до започаткування</a:t>
            </a:r>
          </a:p>
          <a:p>
            <a:r>
              <a:rPr lang="uk-UA" dirty="0" smtClean="0"/>
              <a:t>Вимоги академічної доброчесності</a:t>
            </a:r>
          </a:p>
          <a:p>
            <a:r>
              <a:rPr lang="uk-UA" dirty="0" smtClean="0"/>
              <a:t>Нові підходи до публікацій та цитування</a:t>
            </a:r>
          </a:p>
          <a:p>
            <a:r>
              <a:rPr lang="uk-UA" dirty="0" smtClean="0"/>
              <a:t>Нова модель аспірантури, вимог до захисту дисертацій та присвоєння вчених звань</a:t>
            </a:r>
          </a:p>
          <a:p>
            <a:endParaRPr lang="uk-UA" dirty="0" smtClean="0"/>
          </a:p>
        </p:txBody>
      </p:sp>
      <p:sp>
        <p:nvSpPr>
          <p:cNvPr id="6" name="Номер слайда 5"/>
          <p:cNvSpPr>
            <a:spLocks noGrp="1"/>
          </p:cNvSpPr>
          <p:nvPr>
            <p:ph type="sldNum" sz="quarter" idx="12"/>
          </p:nvPr>
        </p:nvSpPr>
        <p:spPr/>
        <p:txBody>
          <a:bodyPr/>
          <a:lstStyle/>
          <a:p>
            <a:fld id="{B19B0651-EE4F-4900-A07F-96A6BFA9D0F0}" type="slidenum">
              <a:rPr lang="ru-RU" smtClean="0"/>
              <a:pPr/>
              <a:t>35</a:t>
            </a:fld>
            <a:endParaRPr lang="ru-RU"/>
          </a:p>
        </p:txBody>
      </p:sp>
      <p:cxnSp>
        <p:nvCxnSpPr>
          <p:cNvPr id="5" name="Прямая соединительная линия 4"/>
          <p:cNvCxnSpPr/>
          <p:nvPr/>
        </p:nvCxnSpPr>
        <p:spPr>
          <a:xfrm>
            <a:off x="539552" y="4077072"/>
            <a:ext cx="777686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114794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a:t>Започаткування провадження освітньої діяльності</a:t>
            </a:r>
            <a:endParaRPr lang="ru-RU" dirty="0"/>
          </a:p>
        </p:txBody>
      </p:sp>
      <p:sp>
        <p:nvSpPr>
          <p:cNvPr id="3" name="Объект 2"/>
          <p:cNvSpPr>
            <a:spLocks noGrp="1"/>
          </p:cNvSpPr>
          <p:nvPr>
            <p:ph idx="1"/>
          </p:nvPr>
        </p:nvSpPr>
        <p:spPr>
          <a:xfrm>
            <a:off x="467544" y="1628800"/>
            <a:ext cx="8229600" cy="4968552"/>
          </a:xfrm>
        </p:spPr>
        <p:txBody>
          <a:bodyPr/>
          <a:lstStyle/>
          <a:p>
            <a:r>
              <a:rPr lang="uk-UA" dirty="0" smtClean="0"/>
              <a:t>Відповідальний підрозділ, тимчасова робоча група та гарант освітньої програми (і все!!!)</a:t>
            </a:r>
          </a:p>
          <a:p>
            <a:r>
              <a:rPr lang="uk-UA" dirty="0" smtClean="0"/>
              <a:t>Призначення відповідального підрозділу або кафедри</a:t>
            </a:r>
          </a:p>
          <a:p>
            <a:r>
              <a:rPr lang="uk-UA" dirty="0" smtClean="0"/>
              <a:t>Формування тимчасової робочої групи з трьох осіб</a:t>
            </a:r>
          </a:p>
          <a:p>
            <a:r>
              <a:rPr lang="uk-UA" dirty="0" smtClean="0"/>
              <a:t>Керівник тимчасової робочої групи - гарант освітньої програми</a:t>
            </a:r>
            <a:endParaRPr lang="ru-RU" dirty="0"/>
          </a:p>
        </p:txBody>
      </p:sp>
      <p:sp>
        <p:nvSpPr>
          <p:cNvPr id="4" name="Номер слайда 3"/>
          <p:cNvSpPr>
            <a:spLocks noGrp="1"/>
          </p:cNvSpPr>
          <p:nvPr>
            <p:ph type="sldNum" sz="quarter" idx="12"/>
          </p:nvPr>
        </p:nvSpPr>
        <p:spPr/>
        <p:txBody>
          <a:bodyPr/>
          <a:lstStyle/>
          <a:p>
            <a:fld id="{B19B0651-EE4F-4900-A07F-96A6BFA9D0F0}" type="slidenum">
              <a:rPr lang="ru-RU" smtClean="0"/>
              <a:pPr/>
              <a:t>36</a:t>
            </a:fld>
            <a:endParaRPr lang="ru-RU"/>
          </a:p>
        </p:txBody>
      </p:sp>
    </p:spTree>
    <p:extLst>
      <p:ext uri="{BB962C8B-B14F-4D97-AF65-F5344CB8AC3E}">
        <p14:creationId xmlns:p14="http://schemas.microsoft.com/office/powerpoint/2010/main" xmlns="" val="8105078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Провадження </a:t>
            </a:r>
            <a:r>
              <a:rPr lang="uk-UA" dirty="0"/>
              <a:t>освітньої діяльності</a:t>
            </a:r>
            <a:endParaRPr lang="ru-RU" dirty="0"/>
          </a:p>
        </p:txBody>
      </p:sp>
      <p:sp>
        <p:nvSpPr>
          <p:cNvPr id="3" name="Объект 2"/>
          <p:cNvSpPr>
            <a:spLocks noGrp="1"/>
          </p:cNvSpPr>
          <p:nvPr>
            <p:ph idx="1"/>
          </p:nvPr>
        </p:nvSpPr>
        <p:spPr>
          <a:xfrm>
            <a:off x="467544" y="1196752"/>
            <a:ext cx="8496944" cy="5400600"/>
          </a:xfrm>
        </p:spPr>
        <p:txBody>
          <a:bodyPr>
            <a:normAutofit/>
          </a:bodyPr>
          <a:lstStyle/>
          <a:p>
            <a:r>
              <a:rPr lang="uk-UA" dirty="0" smtClean="0"/>
              <a:t>Процент лекційних годин, які забезпечують штатні викладачі з науковими ступенями / вченими званнями (відсутність </a:t>
            </a:r>
            <a:r>
              <a:rPr lang="uk-UA" dirty="0" err="1" smtClean="0"/>
              <a:t>поциклових</a:t>
            </a:r>
            <a:r>
              <a:rPr lang="uk-UA" dirty="0" smtClean="0"/>
              <a:t> вимог, скорочення багатьох показників)</a:t>
            </a:r>
          </a:p>
          <a:p>
            <a:r>
              <a:rPr lang="uk-UA" dirty="0" smtClean="0"/>
              <a:t>Процент лекційних годин, </a:t>
            </a:r>
            <a:r>
              <a:rPr lang="uk-UA" dirty="0"/>
              <a:t>що забезпечують формування професійних </a:t>
            </a:r>
            <a:r>
              <a:rPr lang="uk-UA" dirty="0" err="1"/>
              <a:t>компетентностей</a:t>
            </a:r>
            <a:r>
              <a:rPr lang="uk-UA" dirty="0"/>
              <a:t>, </a:t>
            </a:r>
            <a:r>
              <a:rPr lang="uk-UA" dirty="0" smtClean="0"/>
              <a:t>викладачами, </a:t>
            </a:r>
            <a:r>
              <a:rPr lang="uk-UA" dirty="0"/>
              <a:t>які є визнаними професіоналами з досвідом роботи за </a:t>
            </a:r>
            <a:r>
              <a:rPr lang="uk-UA" dirty="0" smtClean="0"/>
              <a:t>фахом (необов'язковий поділ на два цикли, практиків в аудиторію)</a:t>
            </a:r>
          </a:p>
        </p:txBody>
      </p:sp>
      <p:sp>
        <p:nvSpPr>
          <p:cNvPr id="4" name="Номер слайда 3"/>
          <p:cNvSpPr>
            <a:spLocks noGrp="1"/>
          </p:cNvSpPr>
          <p:nvPr>
            <p:ph type="sldNum" sz="quarter" idx="12"/>
          </p:nvPr>
        </p:nvSpPr>
        <p:spPr/>
        <p:txBody>
          <a:bodyPr/>
          <a:lstStyle/>
          <a:p>
            <a:fld id="{B19B0651-EE4F-4900-A07F-96A6BFA9D0F0}" type="slidenum">
              <a:rPr lang="ru-RU" smtClean="0"/>
              <a:pPr/>
              <a:t>37</a:t>
            </a:fld>
            <a:endParaRPr lang="ru-RU"/>
          </a:p>
        </p:txBody>
      </p:sp>
    </p:spTree>
    <p:extLst>
      <p:ext uri="{BB962C8B-B14F-4D97-AF65-F5344CB8AC3E}">
        <p14:creationId xmlns:p14="http://schemas.microsoft.com/office/powerpoint/2010/main" xmlns="" val="37087278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Провадження </a:t>
            </a:r>
            <a:r>
              <a:rPr lang="uk-UA" dirty="0"/>
              <a:t>освітньої діяльності</a:t>
            </a:r>
            <a:endParaRPr lang="ru-RU" dirty="0"/>
          </a:p>
        </p:txBody>
      </p:sp>
      <p:sp>
        <p:nvSpPr>
          <p:cNvPr id="3" name="Объект 2"/>
          <p:cNvSpPr>
            <a:spLocks noGrp="1"/>
          </p:cNvSpPr>
          <p:nvPr>
            <p:ph idx="1"/>
          </p:nvPr>
        </p:nvSpPr>
        <p:spPr>
          <a:xfrm>
            <a:off x="467544" y="1196752"/>
            <a:ext cx="8496944" cy="5400600"/>
          </a:xfrm>
        </p:spPr>
        <p:txBody>
          <a:bodyPr>
            <a:normAutofit/>
          </a:bodyPr>
          <a:lstStyle/>
          <a:p>
            <a:r>
              <a:rPr lang="uk-UA" dirty="0" smtClean="0"/>
              <a:t>Вимоги до наукової та професійної активності науково-педагогічних працівників (три з дванадцяти, шістнадцяти чи дев'ятнадцяти пунктів за п'ять років)</a:t>
            </a:r>
          </a:p>
          <a:p>
            <a:r>
              <a:rPr lang="uk-UA" dirty="0" smtClean="0"/>
              <a:t>Вимоги до керівника випускової кафедри з суттєвим спрощенням вимог</a:t>
            </a:r>
          </a:p>
          <a:p>
            <a:r>
              <a:rPr lang="uk-UA" dirty="0" smtClean="0"/>
              <a:t>Вимоги до оформлення трудових стосунків з науково-педагогічними працівниками</a:t>
            </a:r>
          </a:p>
        </p:txBody>
      </p:sp>
      <p:sp>
        <p:nvSpPr>
          <p:cNvPr id="4" name="Номер слайда 3"/>
          <p:cNvSpPr>
            <a:spLocks noGrp="1"/>
          </p:cNvSpPr>
          <p:nvPr>
            <p:ph type="sldNum" sz="quarter" idx="12"/>
          </p:nvPr>
        </p:nvSpPr>
        <p:spPr/>
        <p:txBody>
          <a:bodyPr/>
          <a:lstStyle/>
          <a:p>
            <a:fld id="{B19B0651-EE4F-4900-A07F-96A6BFA9D0F0}" type="slidenum">
              <a:rPr lang="ru-RU" smtClean="0"/>
              <a:pPr/>
              <a:t>38</a:t>
            </a:fld>
            <a:endParaRPr lang="ru-RU"/>
          </a:p>
        </p:txBody>
      </p:sp>
    </p:spTree>
    <p:extLst>
      <p:ext uri="{BB962C8B-B14F-4D97-AF65-F5344CB8AC3E}">
        <p14:creationId xmlns:p14="http://schemas.microsoft.com/office/powerpoint/2010/main" xmlns="" val="20691680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163959"/>
            <a:ext cx="8316416" cy="769441"/>
          </a:xfrm>
          <a:prstGeom prst="rect">
            <a:avLst/>
          </a:prstGeom>
          <a:noFill/>
        </p:spPr>
        <p:txBody>
          <a:bodyPr wrap="square" rtlCol="0">
            <a:spAutoFit/>
          </a:bodyPr>
          <a:lstStyle/>
          <a:p>
            <a:pPr algn="ctr"/>
            <a:r>
              <a:rPr lang="uk-UA" sz="4400" b="1" dirty="0" smtClean="0"/>
              <a:t>Акредитація: НАЗЯВО</a:t>
            </a:r>
            <a:endParaRPr lang="ru-RU" sz="4400" b="1" dirty="0"/>
          </a:p>
        </p:txBody>
      </p:sp>
      <p:sp>
        <p:nvSpPr>
          <p:cNvPr id="4" name="TextBox 3"/>
          <p:cNvSpPr txBox="1"/>
          <p:nvPr/>
        </p:nvSpPr>
        <p:spPr>
          <a:xfrm>
            <a:off x="468989" y="933399"/>
            <a:ext cx="8541212" cy="5632311"/>
          </a:xfrm>
          <a:prstGeom prst="rect">
            <a:avLst/>
          </a:prstGeom>
          <a:noFill/>
        </p:spPr>
        <p:txBody>
          <a:bodyPr wrap="square" rtlCol="0">
            <a:spAutoFit/>
          </a:bodyPr>
          <a:lstStyle/>
          <a:p>
            <a:r>
              <a:rPr lang="uk-UA" sz="3600" dirty="0"/>
              <a:t>1) формує вимоги до системи забезпечення якості </a:t>
            </a:r>
            <a:r>
              <a:rPr lang="uk-UA" sz="3600" dirty="0" smtClean="0"/>
              <a:t>ВО, </a:t>
            </a:r>
            <a:r>
              <a:rPr lang="uk-UA" sz="3600" dirty="0"/>
              <a:t>розробляє положення про </a:t>
            </a:r>
            <a:r>
              <a:rPr lang="uk-UA" sz="3600" dirty="0" smtClean="0"/>
              <a:t>акредитацію</a:t>
            </a:r>
            <a:endParaRPr lang="uk-UA" sz="3600" dirty="0"/>
          </a:p>
          <a:p>
            <a:r>
              <a:rPr lang="uk-UA" sz="3600" dirty="0"/>
              <a:t>2) аналізує якість освітньої діяльності </a:t>
            </a:r>
            <a:r>
              <a:rPr lang="uk-UA" sz="3600" dirty="0" smtClean="0"/>
              <a:t>ВНЗ 3</a:t>
            </a:r>
            <a:r>
              <a:rPr lang="uk-UA" sz="3600" dirty="0"/>
              <a:t>) проводить ліцензійну </a:t>
            </a:r>
            <a:r>
              <a:rPr lang="uk-UA" sz="3600" dirty="0" smtClean="0"/>
              <a:t>експертизу (?)</a:t>
            </a:r>
            <a:endParaRPr lang="uk-UA" sz="3600" dirty="0"/>
          </a:p>
          <a:p>
            <a:r>
              <a:rPr lang="uk-UA" sz="3600" dirty="0"/>
              <a:t>4) формує </a:t>
            </a:r>
            <a:r>
              <a:rPr lang="uk-UA" sz="3600" dirty="0" smtClean="0"/>
              <a:t>пропозиції</a:t>
            </a:r>
            <a:r>
              <a:rPr lang="uk-UA" sz="3600" dirty="0"/>
              <a:t>, </a:t>
            </a:r>
            <a:r>
              <a:rPr lang="uk-UA" sz="3600" dirty="0" smtClean="0"/>
              <a:t>щодо </a:t>
            </a:r>
            <a:r>
              <a:rPr lang="uk-UA" sz="3600" dirty="0"/>
              <a:t>переліку </a:t>
            </a:r>
            <a:r>
              <a:rPr lang="uk-UA" sz="3600" dirty="0" smtClean="0"/>
              <a:t>спеціальностей</a:t>
            </a:r>
          </a:p>
          <a:p>
            <a:r>
              <a:rPr lang="uk-UA" sz="3600" dirty="0"/>
              <a:t>5) формує єдину </a:t>
            </a:r>
            <a:r>
              <a:rPr lang="uk-UA" sz="3600" dirty="0" smtClean="0"/>
              <a:t>спеціалізацій</a:t>
            </a:r>
          </a:p>
          <a:p>
            <a:r>
              <a:rPr lang="uk-UA" sz="3600" dirty="0" smtClean="0"/>
              <a:t>6</a:t>
            </a:r>
            <a:r>
              <a:rPr lang="uk-UA" sz="3600" dirty="0"/>
              <a:t>) проводить акредитацію освітніх </a:t>
            </a:r>
            <a:r>
              <a:rPr lang="uk-UA" sz="3600" dirty="0" smtClean="0"/>
              <a:t>програм</a:t>
            </a:r>
            <a:endParaRPr lang="uk-UA" sz="36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39</a:t>
            </a:fld>
            <a:endParaRPr lang="uk-UA" dirty="0"/>
          </a:p>
        </p:txBody>
      </p:sp>
    </p:spTree>
    <p:extLst>
      <p:ext uri="{BB962C8B-B14F-4D97-AF65-F5344CB8AC3E}">
        <p14:creationId xmlns:p14="http://schemas.microsoft.com/office/powerpoint/2010/main" xmlns="" val="1792329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163959"/>
            <a:ext cx="8316416" cy="1508105"/>
          </a:xfrm>
          <a:prstGeom prst="rect">
            <a:avLst/>
          </a:prstGeom>
          <a:noFill/>
        </p:spPr>
        <p:txBody>
          <a:bodyPr wrap="square" rtlCol="0">
            <a:spAutoFit/>
          </a:bodyPr>
          <a:lstStyle/>
          <a:p>
            <a:pPr algn="ctr"/>
            <a:r>
              <a:rPr lang="uk-UA" sz="4800" b="1" dirty="0" smtClean="0"/>
              <a:t>Державне управління</a:t>
            </a:r>
            <a:r>
              <a:rPr lang="uk-UA" sz="6000" b="1" dirty="0" smtClean="0"/>
              <a:t> </a:t>
            </a:r>
          </a:p>
          <a:p>
            <a:pPr algn="ctr"/>
            <a:r>
              <a:rPr lang="uk-UA" sz="3200" dirty="0" smtClean="0"/>
              <a:t>(МОН, НАЗЯВО, </a:t>
            </a:r>
            <a:r>
              <a:rPr lang="uk-UA" sz="3200" dirty="0" err="1" smtClean="0"/>
              <a:t>ДІНЗ</a:t>
            </a:r>
            <a:r>
              <a:rPr lang="uk-UA" sz="3200" dirty="0" smtClean="0"/>
              <a:t>, публічні засновники)</a:t>
            </a:r>
            <a:endParaRPr lang="ru-RU" sz="3200" b="1" dirty="0"/>
          </a:p>
        </p:txBody>
      </p:sp>
      <p:sp>
        <p:nvSpPr>
          <p:cNvPr id="4" name="TextBox 3"/>
          <p:cNvSpPr txBox="1"/>
          <p:nvPr/>
        </p:nvSpPr>
        <p:spPr>
          <a:xfrm>
            <a:off x="467544" y="1628800"/>
            <a:ext cx="8541212" cy="5078313"/>
          </a:xfrm>
          <a:prstGeom prst="rect">
            <a:avLst/>
          </a:prstGeom>
          <a:noFill/>
        </p:spPr>
        <p:txBody>
          <a:bodyPr wrap="square" rtlCol="0">
            <a:spAutoFit/>
          </a:bodyPr>
          <a:lstStyle/>
          <a:p>
            <a:pPr marL="571500" indent="-571500"/>
            <a:r>
              <a:rPr lang="uk-UA" sz="3600" dirty="0" smtClean="0"/>
              <a:t>Цілі:</a:t>
            </a:r>
            <a:r>
              <a:rPr lang="uk-UA" sz="3200" dirty="0" smtClean="0"/>
              <a:t> освітні потреби економіки та суспільства, інтелектуальний розвиток та податки, наука та конкурентоспроможність </a:t>
            </a:r>
            <a:r>
              <a:rPr lang="uk-UA" sz="3200" dirty="0" smtClean="0"/>
              <a:t>країни, спокій та громадський порядок</a:t>
            </a:r>
            <a:endParaRPr lang="uk-UA" sz="3200" dirty="0" smtClean="0"/>
          </a:p>
          <a:p>
            <a:pPr marL="571500" indent="-571500"/>
            <a:r>
              <a:rPr lang="uk-UA" sz="3200" dirty="0" smtClean="0"/>
              <a:t>Очікування суспільства: регулятор, ефективний менеджер</a:t>
            </a:r>
          </a:p>
          <a:p>
            <a:pPr marL="571500" indent="-571500"/>
            <a:r>
              <a:rPr lang="uk-UA" sz="3200" dirty="0" smtClean="0"/>
              <a:t>Законодавча база: фінансування, ліцензії, акредитації, нормативна база, перевірки</a:t>
            </a:r>
          </a:p>
          <a:p>
            <a:pPr marL="571500" indent="-571500"/>
            <a:r>
              <a:rPr lang="uk-UA" sz="3200" dirty="0" smtClean="0"/>
              <a:t>Сучасні тенденції: обмеження повноважень, програмовані повноваження</a:t>
            </a:r>
            <a:endParaRPr lang="uk-UA" sz="3200" dirty="0" smtClean="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4</a:t>
            </a:fld>
            <a:endParaRPr lang="uk-UA" dirty="0"/>
          </a:p>
        </p:txBody>
      </p:sp>
    </p:spTree>
    <p:extLst>
      <p:ext uri="{BB962C8B-B14F-4D97-AF65-F5344CB8AC3E}">
        <p14:creationId xmlns:p14="http://schemas.microsoft.com/office/powerpoint/2010/main" xmlns="" val="331643201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163959"/>
            <a:ext cx="8316416" cy="769441"/>
          </a:xfrm>
          <a:prstGeom prst="rect">
            <a:avLst/>
          </a:prstGeom>
          <a:noFill/>
        </p:spPr>
        <p:txBody>
          <a:bodyPr wrap="square" rtlCol="0">
            <a:spAutoFit/>
          </a:bodyPr>
          <a:lstStyle/>
          <a:p>
            <a:pPr algn="ctr"/>
            <a:r>
              <a:rPr lang="uk-UA" sz="4400" b="1" dirty="0" smtClean="0"/>
              <a:t>Атестація: НАЗЯВО</a:t>
            </a:r>
            <a:endParaRPr lang="ru-RU" sz="4400" b="1" dirty="0"/>
          </a:p>
        </p:txBody>
      </p:sp>
      <p:sp>
        <p:nvSpPr>
          <p:cNvPr id="4" name="TextBox 3"/>
          <p:cNvSpPr txBox="1"/>
          <p:nvPr/>
        </p:nvSpPr>
        <p:spPr>
          <a:xfrm>
            <a:off x="468989" y="933399"/>
            <a:ext cx="8541212" cy="5632311"/>
          </a:xfrm>
          <a:prstGeom prst="rect">
            <a:avLst/>
          </a:prstGeom>
          <a:noFill/>
        </p:spPr>
        <p:txBody>
          <a:bodyPr wrap="square" rtlCol="0">
            <a:spAutoFit/>
          </a:bodyPr>
          <a:lstStyle/>
          <a:p>
            <a:r>
              <a:rPr lang="uk-UA" sz="3600" dirty="0"/>
              <a:t>7) формує критерії оцінки якості освітньої </a:t>
            </a:r>
            <a:r>
              <a:rPr lang="uk-UA" sz="3600" dirty="0" smtClean="0"/>
              <a:t>діяльності для рейтингів ВНЗ</a:t>
            </a:r>
            <a:endParaRPr lang="uk-UA" sz="3600" dirty="0"/>
          </a:p>
          <a:p>
            <a:r>
              <a:rPr lang="uk-UA" sz="3600" dirty="0"/>
              <a:t>8) розробляє вимоги до </a:t>
            </a:r>
            <a:r>
              <a:rPr lang="uk-UA" sz="3600" dirty="0" smtClean="0"/>
              <a:t>здобувачів наукових ступенів, порядок </a:t>
            </a:r>
            <a:r>
              <a:rPr lang="uk-UA" sz="3600" dirty="0"/>
              <a:t>їх </a:t>
            </a:r>
            <a:r>
              <a:rPr lang="uk-UA" sz="3200" dirty="0" smtClean="0"/>
              <a:t>присудження</a:t>
            </a:r>
            <a:endParaRPr lang="uk-UA" sz="3600" dirty="0"/>
          </a:p>
          <a:p>
            <a:r>
              <a:rPr lang="uk-UA" sz="3600" dirty="0"/>
              <a:t>9) розробляє положення про акредитацію спеціалізованих вчених </a:t>
            </a:r>
            <a:r>
              <a:rPr lang="uk-UA" sz="3600" dirty="0" smtClean="0"/>
              <a:t>рад, </a:t>
            </a:r>
            <a:r>
              <a:rPr lang="uk-UA" sz="3600" dirty="0"/>
              <a:t>акредитує </a:t>
            </a:r>
            <a:r>
              <a:rPr lang="uk-UA" sz="3600" dirty="0" smtClean="0"/>
              <a:t>спец </a:t>
            </a:r>
            <a:r>
              <a:rPr lang="uk-UA" sz="3600" dirty="0"/>
              <a:t>ради та контролює їх </a:t>
            </a:r>
            <a:r>
              <a:rPr lang="uk-UA" sz="3600" dirty="0" smtClean="0"/>
              <a:t>діяльність</a:t>
            </a:r>
            <a:endParaRPr lang="uk-UA" sz="3600" dirty="0"/>
          </a:p>
          <a:p>
            <a:r>
              <a:rPr lang="uk-UA" sz="3600" dirty="0"/>
              <a:t>10) акредитує незалежні установи оцінювання та забезпечення якості </a:t>
            </a:r>
            <a:r>
              <a:rPr lang="uk-UA" sz="3600" dirty="0" smtClean="0"/>
              <a:t>ВО</a:t>
            </a:r>
            <a:endParaRPr lang="uk-UA" sz="3600" dirty="0"/>
          </a:p>
          <a:p>
            <a:r>
              <a:rPr lang="uk-UA" sz="3600" dirty="0"/>
              <a:t>11) </a:t>
            </a:r>
            <a:r>
              <a:rPr lang="uk-UA" sz="3600" dirty="0" smtClean="0"/>
              <a:t>готує доповідь </a:t>
            </a:r>
            <a:r>
              <a:rPr lang="uk-UA" sz="3600" dirty="0"/>
              <a:t>про якість вищої </a:t>
            </a:r>
            <a:r>
              <a:rPr lang="uk-UA" sz="3600" dirty="0" smtClean="0"/>
              <a:t>освіти</a:t>
            </a:r>
            <a:endParaRPr lang="uk-UA" sz="36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40</a:t>
            </a:fld>
            <a:endParaRPr lang="uk-UA" dirty="0"/>
          </a:p>
        </p:txBody>
      </p:sp>
    </p:spTree>
    <p:extLst>
      <p:ext uri="{BB962C8B-B14F-4D97-AF65-F5344CB8AC3E}">
        <p14:creationId xmlns:p14="http://schemas.microsoft.com/office/powerpoint/2010/main" xmlns="" val="42132056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613023" y="216245"/>
            <a:ext cx="8316416" cy="769441"/>
          </a:xfrm>
          <a:prstGeom prst="rect">
            <a:avLst/>
          </a:prstGeom>
          <a:noFill/>
        </p:spPr>
        <p:txBody>
          <a:bodyPr wrap="square" rtlCol="0">
            <a:spAutoFit/>
          </a:bodyPr>
          <a:lstStyle/>
          <a:p>
            <a:pPr algn="ctr"/>
            <a:r>
              <a:rPr lang="uk-UA" sz="4400" b="1" dirty="0" smtClean="0"/>
              <a:t>Якість вищої освіти 2016</a:t>
            </a:r>
            <a:endParaRPr lang="ru-RU" sz="4400" b="1" dirty="0"/>
          </a:p>
        </p:txBody>
      </p:sp>
      <p:sp>
        <p:nvSpPr>
          <p:cNvPr id="4" name="TextBox 3"/>
          <p:cNvSpPr txBox="1"/>
          <p:nvPr/>
        </p:nvSpPr>
        <p:spPr>
          <a:xfrm>
            <a:off x="592167" y="836712"/>
            <a:ext cx="8496944" cy="6186309"/>
          </a:xfrm>
          <a:prstGeom prst="rect">
            <a:avLst/>
          </a:prstGeom>
          <a:noFill/>
        </p:spPr>
        <p:txBody>
          <a:bodyPr wrap="square" rtlCol="0">
            <a:spAutoFit/>
          </a:bodyPr>
          <a:lstStyle/>
          <a:p>
            <a:pPr>
              <a:buFont typeface="Arial" pitchFamily="34" charset="0"/>
              <a:buChar char="•"/>
            </a:pPr>
            <a:r>
              <a:rPr lang="uk-UA" sz="3600" dirty="0"/>
              <a:t> Стратегія - відновлення роботи над </a:t>
            </a:r>
            <a:r>
              <a:rPr lang="uk-UA" sz="3600" dirty="0" smtClean="0"/>
              <a:t>Стратегією </a:t>
            </a:r>
            <a:r>
              <a:rPr lang="uk-UA" sz="3600" dirty="0"/>
              <a:t>реформування вищої освіти в Україні до 2020 </a:t>
            </a:r>
            <a:r>
              <a:rPr lang="uk-UA" sz="3600" dirty="0" smtClean="0"/>
              <a:t>року, Національною </a:t>
            </a:r>
            <a:r>
              <a:rPr lang="uk-UA" sz="3600" dirty="0"/>
              <a:t>системою кваліфікацій, концептуальними документами</a:t>
            </a:r>
          </a:p>
          <a:p>
            <a:pPr>
              <a:buFont typeface="Arial" pitchFamily="34" charset="0"/>
              <a:buChar char="•"/>
            </a:pPr>
            <a:r>
              <a:rPr lang="uk-UA" sz="3600" dirty="0" smtClean="0"/>
              <a:t> Новий зміст вищої освіти – розроблення стандартів вищої освіти</a:t>
            </a:r>
          </a:p>
          <a:p>
            <a:pPr>
              <a:buFont typeface="Arial" pitchFamily="34" charset="0"/>
              <a:buChar char="•"/>
            </a:pPr>
            <a:r>
              <a:rPr lang="uk-UA" sz="3600" dirty="0" smtClean="0"/>
              <a:t> </a:t>
            </a:r>
            <a:r>
              <a:rPr lang="uk-UA" sz="3600" dirty="0" err="1"/>
              <a:t>І</a:t>
            </a:r>
            <a:r>
              <a:rPr lang="uk-UA" sz="3600" dirty="0" err="1" smtClean="0"/>
              <a:t>нституціоналізація</a:t>
            </a:r>
            <a:r>
              <a:rPr lang="uk-UA" sz="3600" dirty="0" smtClean="0"/>
              <a:t> забезпечення якості – підготовка до запуску Національного агентства із забезпечення якості вищої освіти </a:t>
            </a:r>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41</a:t>
            </a:fld>
            <a:endParaRPr lang="uk-UA" dirty="0"/>
          </a:p>
        </p:txBody>
      </p:sp>
    </p:spTree>
    <p:extLst>
      <p:ext uri="{BB962C8B-B14F-4D97-AF65-F5344CB8AC3E}">
        <p14:creationId xmlns:p14="http://schemas.microsoft.com/office/powerpoint/2010/main" xmlns="" val="25553853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613023" y="216245"/>
            <a:ext cx="8316416" cy="769441"/>
          </a:xfrm>
          <a:prstGeom prst="rect">
            <a:avLst/>
          </a:prstGeom>
          <a:noFill/>
        </p:spPr>
        <p:txBody>
          <a:bodyPr wrap="square" rtlCol="0">
            <a:spAutoFit/>
          </a:bodyPr>
          <a:lstStyle/>
          <a:p>
            <a:pPr algn="ctr"/>
            <a:r>
              <a:rPr lang="uk-UA" sz="4400" b="1" dirty="0" smtClean="0"/>
              <a:t>Стратегія вищої освіти 2016</a:t>
            </a:r>
            <a:endParaRPr lang="ru-RU" sz="4400" b="1" dirty="0"/>
          </a:p>
        </p:txBody>
      </p:sp>
      <p:sp>
        <p:nvSpPr>
          <p:cNvPr id="4" name="TextBox 3"/>
          <p:cNvSpPr txBox="1"/>
          <p:nvPr/>
        </p:nvSpPr>
        <p:spPr>
          <a:xfrm>
            <a:off x="592167" y="836712"/>
            <a:ext cx="8496944" cy="6186309"/>
          </a:xfrm>
          <a:prstGeom prst="rect">
            <a:avLst/>
          </a:prstGeom>
          <a:noFill/>
        </p:spPr>
        <p:txBody>
          <a:bodyPr wrap="square" rtlCol="0">
            <a:spAutoFit/>
          </a:bodyPr>
          <a:lstStyle/>
          <a:p>
            <a:pPr>
              <a:buFont typeface="Arial" pitchFamily="34" charset="0"/>
              <a:buChar char="•"/>
            </a:pPr>
            <a:r>
              <a:rPr lang="uk-UA" sz="3600" dirty="0"/>
              <a:t> </a:t>
            </a:r>
            <a:r>
              <a:rPr lang="uk-UA" sz="3600" dirty="0" smtClean="0"/>
              <a:t>Продовжується робота </a:t>
            </a:r>
            <a:r>
              <a:rPr lang="uk-UA" sz="3600" dirty="0"/>
              <a:t>над </a:t>
            </a:r>
            <a:r>
              <a:rPr lang="uk-UA" sz="3600" dirty="0" smtClean="0"/>
              <a:t>Стратегією </a:t>
            </a:r>
            <a:r>
              <a:rPr lang="uk-UA" sz="3600" dirty="0"/>
              <a:t>реформування вищої освіти в Україні до 2020 </a:t>
            </a:r>
            <a:r>
              <a:rPr lang="uk-UA" sz="3600" dirty="0" smtClean="0"/>
              <a:t>року</a:t>
            </a:r>
          </a:p>
          <a:p>
            <a:pPr>
              <a:buFont typeface="Arial" pitchFamily="34" charset="0"/>
              <a:buChar char="•"/>
            </a:pPr>
            <a:r>
              <a:rPr lang="uk-UA" sz="3600" dirty="0" smtClean="0"/>
              <a:t> Для розвитку Національної системи кваліфікацій затверджено План впровадження Національної рамки кваліфікацій на 2016-2020 роки</a:t>
            </a:r>
            <a:endParaRPr lang="uk-UA" sz="3600" dirty="0"/>
          </a:p>
          <a:p>
            <a:pPr>
              <a:buFont typeface="Arial" pitchFamily="34" charset="0"/>
              <a:buChar char="•"/>
            </a:pPr>
            <a:r>
              <a:rPr lang="uk-UA" sz="3600" dirty="0" smtClean="0"/>
              <a:t> Напрацьовуються концепції: реформування педагогічної освіти, розвитку юридичної освіти, медичної освіти</a:t>
            </a:r>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42</a:t>
            </a:fld>
            <a:endParaRPr lang="uk-UA" dirty="0"/>
          </a:p>
        </p:txBody>
      </p:sp>
    </p:spTree>
    <p:extLst>
      <p:ext uri="{BB962C8B-B14F-4D97-AF65-F5344CB8AC3E}">
        <p14:creationId xmlns:p14="http://schemas.microsoft.com/office/powerpoint/2010/main" xmlns="" val="208552774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757783" y="345983"/>
            <a:ext cx="8408143" cy="707886"/>
          </a:xfrm>
          <a:prstGeom prst="rect">
            <a:avLst/>
          </a:prstGeom>
          <a:noFill/>
        </p:spPr>
        <p:txBody>
          <a:bodyPr wrap="square" rtlCol="0">
            <a:spAutoFit/>
          </a:bodyPr>
          <a:lstStyle/>
          <a:p>
            <a:pPr algn="ctr"/>
            <a:r>
              <a:rPr lang="uk-UA" sz="4000" b="1" dirty="0" smtClean="0"/>
              <a:t>Якість вищої освіти у плані дій Уряду</a:t>
            </a:r>
            <a:endParaRPr lang="ru-RU" sz="4000" b="1" dirty="0"/>
          </a:p>
        </p:txBody>
      </p:sp>
      <p:sp>
        <p:nvSpPr>
          <p:cNvPr id="4" name="TextBox 3"/>
          <p:cNvSpPr txBox="1"/>
          <p:nvPr/>
        </p:nvSpPr>
        <p:spPr>
          <a:xfrm>
            <a:off x="506569" y="1115423"/>
            <a:ext cx="8496944" cy="5632311"/>
          </a:xfrm>
          <a:prstGeom prst="rect">
            <a:avLst/>
          </a:prstGeom>
          <a:noFill/>
        </p:spPr>
        <p:txBody>
          <a:bodyPr wrap="square" rtlCol="0">
            <a:spAutoFit/>
          </a:bodyPr>
          <a:lstStyle/>
          <a:p>
            <a:pPr>
              <a:buFont typeface="Arial" pitchFamily="34" charset="0"/>
              <a:buChar char="•"/>
            </a:pPr>
            <a:r>
              <a:rPr lang="uk-UA" sz="3600" dirty="0"/>
              <a:t> </a:t>
            </a:r>
            <a:r>
              <a:rPr lang="uk-UA" sz="3600" dirty="0" smtClean="0"/>
              <a:t>Розробка </a:t>
            </a:r>
            <a:r>
              <a:rPr lang="uk-UA" sz="3600" dirty="0"/>
              <a:t>стандартів вищої </a:t>
            </a:r>
            <a:r>
              <a:rPr lang="uk-UA" sz="3600" dirty="0" smtClean="0"/>
              <a:t>освіти</a:t>
            </a:r>
          </a:p>
          <a:p>
            <a:pPr>
              <a:buFont typeface="Arial" pitchFamily="34" charset="0"/>
              <a:buChar char="•"/>
            </a:pPr>
            <a:r>
              <a:rPr lang="uk-UA" sz="3600" dirty="0" smtClean="0"/>
              <a:t> Напрацювання </a:t>
            </a:r>
            <a:r>
              <a:rPr lang="uk-UA" sz="3600" dirty="0"/>
              <a:t>методичної бази та надання практичної допомоги </a:t>
            </a:r>
            <a:r>
              <a:rPr lang="uk-UA" sz="3600" dirty="0" smtClean="0"/>
              <a:t>ВНЗ </a:t>
            </a:r>
            <a:r>
              <a:rPr lang="uk-UA" sz="3600" dirty="0"/>
              <a:t>у створенні системи внутрішнього забезпечення </a:t>
            </a:r>
            <a:r>
              <a:rPr lang="uk-UA" sz="3600" dirty="0" smtClean="0"/>
              <a:t>якості</a:t>
            </a:r>
            <a:endParaRPr lang="uk-UA" sz="3600" dirty="0"/>
          </a:p>
          <a:p>
            <a:pPr>
              <a:buFont typeface="Arial" pitchFamily="34" charset="0"/>
              <a:buChar char="•"/>
            </a:pPr>
            <a:r>
              <a:rPr lang="uk-UA" sz="3600" dirty="0" smtClean="0"/>
              <a:t> Створення </a:t>
            </a:r>
            <a:r>
              <a:rPr lang="uk-UA" sz="3600" dirty="0"/>
              <a:t>Національного </a:t>
            </a:r>
            <a:r>
              <a:rPr lang="uk-UA" sz="3600" dirty="0" err="1" smtClean="0"/>
              <a:t>репозитарію</a:t>
            </a:r>
            <a:r>
              <a:rPr lang="uk-UA" sz="3600" dirty="0"/>
              <a:t> </a:t>
            </a:r>
            <a:r>
              <a:rPr lang="uk-UA" sz="3600" dirty="0" smtClean="0"/>
              <a:t>академічних текстів</a:t>
            </a:r>
          </a:p>
          <a:p>
            <a:pPr>
              <a:buFont typeface="Arial" pitchFamily="34" charset="0"/>
              <a:buChar char="•"/>
            </a:pPr>
            <a:r>
              <a:rPr lang="uk-UA" sz="3600" dirty="0"/>
              <a:t> </a:t>
            </a:r>
            <a:r>
              <a:rPr lang="uk-UA" sz="3600" dirty="0" smtClean="0"/>
              <a:t>Використання технології ЗНО для відбору вступників на магістратуру за спеціальністю 081 Право</a:t>
            </a:r>
            <a:endParaRPr lang="uk-UA" sz="34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43</a:t>
            </a:fld>
            <a:endParaRPr lang="uk-UA" dirty="0"/>
          </a:p>
        </p:txBody>
      </p:sp>
    </p:spTree>
    <p:extLst>
      <p:ext uri="{BB962C8B-B14F-4D97-AF65-F5344CB8AC3E}">
        <p14:creationId xmlns:p14="http://schemas.microsoft.com/office/powerpoint/2010/main" xmlns="" val="46509752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613023" y="499319"/>
            <a:ext cx="8316416" cy="769441"/>
          </a:xfrm>
          <a:prstGeom prst="rect">
            <a:avLst/>
          </a:prstGeom>
          <a:noFill/>
        </p:spPr>
        <p:txBody>
          <a:bodyPr wrap="square" rtlCol="0">
            <a:spAutoFit/>
          </a:bodyPr>
          <a:lstStyle/>
          <a:p>
            <a:pPr algn="ctr"/>
            <a:r>
              <a:rPr lang="uk-UA" sz="4400" b="1" dirty="0" smtClean="0"/>
              <a:t>Стандарти вищої освіти</a:t>
            </a:r>
            <a:endParaRPr lang="ru-RU" sz="4400" b="1"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44</a:t>
            </a:fld>
            <a:endParaRPr lang="uk-UA" dirty="0"/>
          </a:p>
        </p:txBody>
      </p:sp>
      <p:graphicFrame>
        <p:nvGraphicFramePr>
          <p:cNvPr id="10" name="Таблиця 9"/>
          <p:cNvGraphicFramePr>
            <a:graphicFrameLocks noGrp="1"/>
          </p:cNvGraphicFramePr>
          <p:nvPr>
            <p:extLst>
              <p:ext uri="{D42A27DB-BD31-4B8C-83A1-F6EECF244321}">
                <p14:modId xmlns:p14="http://schemas.microsoft.com/office/powerpoint/2010/main" xmlns="" val="3133543474"/>
              </p:ext>
            </p:extLst>
          </p:nvPr>
        </p:nvGraphicFramePr>
        <p:xfrm>
          <a:off x="704108" y="1124744"/>
          <a:ext cx="8225331" cy="2798440"/>
        </p:xfrm>
        <a:graphic>
          <a:graphicData uri="http://schemas.openxmlformats.org/drawingml/2006/table">
            <a:tbl>
              <a:tblPr firstRow="1" firstCol="1" bandRow="1">
                <a:tableStyleId>{5C22544A-7EE6-4342-B048-85BDC9FD1C3A}</a:tableStyleId>
              </a:tblPr>
              <a:tblGrid>
                <a:gridCol w="2067692"/>
                <a:gridCol w="6157639"/>
              </a:tblGrid>
              <a:tr h="839532">
                <a:tc>
                  <a:txBody>
                    <a:bodyPr/>
                    <a:lstStyle/>
                    <a:p>
                      <a:pPr indent="180340" algn="ctr">
                        <a:spcBef>
                          <a:spcPts val="600"/>
                        </a:spcBef>
                        <a:spcAft>
                          <a:spcPts val="0"/>
                        </a:spcAft>
                        <a:tabLst>
                          <a:tab pos="630555" algn="l"/>
                        </a:tabLst>
                      </a:pPr>
                      <a:r>
                        <a:rPr lang="uk-UA" sz="2400" dirty="0">
                          <a:effectLst/>
                          <a:uFill>
                            <a:solidFill>
                              <a:srgbClr val="000000"/>
                            </a:solidFill>
                          </a:uFill>
                        </a:rPr>
                        <a:t>Освітній рівень</a:t>
                      </a:r>
                      <a:endParaRPr lang="uk-UA" sz="3200" dirty="0">
                        <a:solidFill>
                          <a:srgbClr val="000000"/>
                        </a:solidFill>
                        <a:effectLst/>
                        <a:uFill>
                          <a:solidFill>
                            <a:srgbClr val="000000"/>
                          </a:solidFill>
                        </a:uFill>
                        <a:latin typeface="Calibri"/>
                        <a:ea typeface="Calibri"/>
                        <a:cs typeface="Calibri"/>
                      </a:endParaRPr>
                    </a:p>
                  </a:txBody>
                  <a:tcPr marL="68580" marR="68580" marT="0" marB="0"/>
                </a:tc>
                <a:tc>
                  <a:txBody>
                    <a:bodyPr/>
                    <a:lstStyle/>
                    <a:p>
                      <a:pPr indent="180340">
                        <a:spcAft>
                          <a:spcPts val="0"/>
                        </a:spcAft>
                        <a:tabLst>
                          <a:tab pos="630555" algn="l"/>
                        </a:tabLst>
                      </a:pPr>
                      <a:r>
                        <a:rPr lang="uk-UA" sz="2400" dirty="0">
                          <a:effectLst/>
                          <a:uFill>
                            <a:solidFill>
                              <a:srgbClr val="000000"/>
                            </a:solidFill>
                          </a:uFill>
                        </a:rPr>
                        <a:t>Кількість проектів стандартів вищої освіти, що планується розробити до кінця 2017 р.</a:t>
                      </a:r>
                      <a:endParaRPr lang="uk-UA" sz="3200" dirty="0">
                        <a:solidFill>
                          <a:srgbClr val="000000"/>
                        </a:solidFill>
                        <a:effectLst/>
                        <a:uFill>
                          <a:solidFill>
                            <a:srgbClr val="000000"/>
                          </a:solidFill>
                        </a:uFill>
                        <a:latin typeface="Calibri"/>
                        <a:ea typeface="Calibri"/>
                        <a:cs typeface="Calibri"/>
                      </a:endParaRPr>
                    </a:p>
                  </a:txBody>
                  <a:tcPr marL="68580" marR="68580" marT="0" marB="0" anchor="ctr"/>
                </a:tc>
              </a:tr>
              <a:tr h="559688">
                <a:tc>
                  <a:txBody>
                    <a:bodyPr/>
                    <a:lstStyle/>
                    <a:p>
                      <a:pPr indent="180340" algn="ctr">
                        <a:spcBef>
                          <a:spcPts val="600"/>
                        </a:spcBef>
                        <a:spcAft>
                          <a:spcPts val="0"/>
                        </a:spcAft>
                        <a:tabLst>
                          <a:tab pos="630555" algn="l"/>
                        </a:tabLst>
                      </a:pPr>
                      <a:r>
                        <a:rPr lang="uk-UA" sz="2400">
                          <a:effectLst/>
                          <a:uFill>
                            <a:solidFill>
                              <a:srgbClr val="000000"/>
                            </a:solidFill>
                          </a:uFill>
                        </a:rPr>
                        <a:t>бакалавр</a:t>
                      </a:r>
                      <a:endParaRPr lang="uk-UA" sz="3200">
                        <a:solidFill>
                          <a:srgbClr val="000000"/>
                        </a:solidFill>
                        <a:effectLst/>
                        <a:uFill>
                          <a:solidFill>
                            <a:srgbClr val="000000"/>
                          </a:solidFill>
                        </a:uFill>
                        <a:latin typeface="Calibri"/>
                        <a:ea typeface="Calibri"/>
                        <a:cs typeface="Calibri"/>
                      </a:endParaRPr>
                    </a:p>
                  </a:txBody>
                  <a:tcPr marL="68580" marR="68580" marT="0" marB="0"/>
                </a:tc>
                <a:tc>
                  <a:txBody>
                    <a:bodyPr/>
                    <a:lstStyle/>
                    <a:p>
                      <a:pPr indent="180340" algn="ctr">
                        <a:spcBef>
                          <a:spcPts val="600"/>
                        </a:spcBef>
                        <a:spcAft>
                          <a:spcPts val="0"/>
                        </a:spcAft>
                        <a:tabLst>
                          <a:tab pos="630555" algn="l"/>
                        </a:tabLst>
                      </a:pPr>
                      <a:r>
                        <a:rPr lang="uk-UA" sz="3200" b="1" dirty="0">
                          <a:effectLst/>
                          <a:uFill>
                            <a:solidFill>
                              <a:srgbClr val="000000"/>
                            </a:solidFill>
                          </a:uFill>
                        </a:rPr>
                        <a:t>120</a:t>
                      </a:r>
                      <a:endParaRPr lang="uk-UA" sz="4000" b="1" dirty="0">
                        <a:solidFill>
                          <a:srgbClr val="000000"/>
                        </a:solidFill>
                        <a:effectLst/>
                        <a:uFill>
                          <a:solidFill>
                            <a:srgbClr val="000000"/>
                          </a:solidFill>
                        </a:uFill>
                        <a:latin typeface="Calibri"/>
                        <a:ea typeface="Calibri"/>
                        <a:cs typeface="Calibri"/>
                      </a:endParaRPr>
                    </a:p>
                  </a:txBody>
                  <a:tcPr marL="68580" marR="68580" marT="0" marB="0"/>
                </a:tc>
              </a:tr>
              <a:tr h="559688">
                <a:tc>
                  <a:txBody>
                    <a:bodyPr/>
                    <a:lstStyle/>
                    <a:p>
                      <a:pPr indent="180340" algn="ctr">
                        <a:spcBef>
                          <a:spcPts val="600"/>
                        </a:spcBef>
                        <a:spcAft>
                          <a:spcPts val="0"/>
                        </a:spcAft>
                        <a:tabLst>
                          <a:tab pos="630555" algn="l"/>
                        </a:tabLst>
                      </a:pPr>
                      <a:r>
                        <a:rPr lang="uk-UA" sz="2400">
                          <a:effectLst/>
                          <a:uFill>
                            <a:solidFill>
                              <a:srgbClr val="000000"/>
                            </a:solidFill>
                          </a:uFill>
                        </a:rPr>
                        <a:t>магістр</a:t>
                      </a:r>
                      <a:endParaRPr lang="uk-UA" sz="3200">
                        <a:solidFill>
                          <a:srgbClr val="000000"/>
                        </a:solidFill>
                        <a:effectLst/>
                        <a:uFill>
                          <a:solidFill>
                            <a:srgbClr val="000000"/>
                          </a:solidFill>
                        </a:uFill>
                        <a:latin typeface="Calibri"/>
                        <a:ea typeface="Calibri"/>
                        <a:cs typeface="Calibri"/>
                      </a:endParaRPr>
                    </a:p>
                  </a:txBody>
                  <a:tcPr marL="68580" marR="68580" marT="0" marB="0"/>
                </a:tc>
                <a:tc>
                  <a:txBody>
                    <a:bodyPr/>
                    <a:lstStyle/>
                    <a:p>
                      <a:pPr indent="180340" algn="ctr">
                        <a:spcBef>
                          <a:spcPts val="600"/>
                        </a:spcBef>
                        <a:spcAft>
                          <a:spcPts val="0"/>
                        </a:spcAft>
                        <a:tabLst>
                          <a:tab pos="630555" algn="l"/>
                        </a:tabLst>
                      </a:pPr>
                      <a:r>
                        <a:rPr lang="uk-UA" sz="3200" b="1" dirty="0">
                          <a:effectLst/>
                          <a:uFill>
                            <a:solidFill>
                              <a:srgbClr val="000000"/>
                            </a:solidFill>
                          </a:uFill>
                        </a:rPr>
                        <a:t>80</a:t>
                      </a:r>
                      <a:endParaRPr lang="uk-UA" sz="4000" b="1" dirty="0">
                        <a:solidFill>
                          <a:srgbClr val="000000"/>
                        </a:solidFill>
                        <a:effectLst/>
                        <a:uFill>
                          <a:solidFill>
                            <a:srgbClr val="000000"/>
                          </a:solidFill>
                        </a:uFill>
                        <a:latin typeface="Calibri"/>
                        <a:ea typeface="Calibri"/>
                        <a:cs typeface="Calibri"/>
                      </a:endParaRPr>
                    </a:p>
                  </a:txBody>
                  <a:tcPr marL="68580" marR="68580" marT="0" marB="0"/>
                </a:tc>
              </a:tr>
              <a:tr h="839532">
                <a:tc>
                  <a:txBody>
                    <a:bodyPr/>
                    <a:lstStyle/>
                    <a:p>
                      <a:pPr indent="180340" algn="ctr">
                        <a:spcBef>
                          <a:spcPts val="600"/>
                        </a:spcBef>
                        <a:spcAft>
                          <a:spcPts val="0"/>
                        </a:spcAft>
                        <a:tabLst>
                          <a:tab pos="630555" algn="l"/>
                        </a:tabLst>
                      </a:pPr>
                      <a:r>
                        <a:rPr lang="uk-UA" sz="2400">
                          <a:effectLst/>
                          <a:uFill>
                            <a:solidFill>
                              <a:srgbClr val="000000"/>
                            </a:solidFill>
                          </a:uFill>
                        </a:rPr>
                        <a:t>доктор філософії</a:t>
                      </a:r>
                      <a:endParaRPr lang="uk-UA" sz="3200">
                        <a:solidFill>
                          <a:srgbClr val="000000"/>
                        </a:solidFill>
                        <a:effectLst/>
                        <a:uFill>
                          <a:solidFill>
                            <a:srgbClr val="000000"/>
                          </a:solidFill>
                        </a:uFill>
                        <a:latin typeface="Calibri"/>
                        <a:ea typeface="Calibri"/>
                        <a:cs typeface="Calibri"/>
                      </a:endParaRPr>
                    </a:p>
                  </a:txBody>
                  <a:tcPr marL="68580" marR="68580" marT="0" marB="0"/>
                </a:tc>
                <a:tc>
                  <a:txBody>
                    <a:bodyPr/>
                    <a:lstStyle/>
                    <a:p>
                      <a:pPr indent="180340" algn="ctr">
                        <a:spcBef>
                          <a:spcPts val="600"/>
                        </a:spcBef>
                        <a:spcAft>
                          <a:spcPts val="0"/>
                        </a:spcAft>
                        <a:tabLst>
                          <a:tab pos="630555" algn="l"/>
                        </a:tabLst>
                      </a:pPr>
                      <a:r>
                        <a:rPr lang="uk-UA" sz="3200" b="1" dirty="0">
                          <a:effectLst/>
                          <a:uFill>
                            <a:solidFill>
                              <a:srgbClr val="000000"/>
                            </a:solidFill>
                          </a:uFill>
                        </a:rPr>
                        <a:t>50</a:t>
                      </a:r>
                      <a:endParaRPr lang="uk-UA" sz="4000" b="1" dirty="0">
                        <a:solidFill>
                          <a:srgbClr val="000000"/>
                        </a:solidFill>
                        <a:effectLst/>
                        <a:uFill>
                          <a:solidFill>
                            <a:srgbClr val="000000"/>
                          </a:solidFill>
                        </a:uFill>
                        <a:latin typeface="Calibri"/>
                        <a:ea typeface="Calibri"/>
                        <a:cs typeface="Calibri"/>
                      </a:endParaRPr>
                    </a:p>
                  </a:txBody>
                  <a:tcPr marL="68580" marR="68580" marT="0" marB="0"/>
                </a:tc>
              </a:tr>
            </a:tbl>
          </a:graphicData>
        </a:graphic>
      </p:graphicFrame>
      <p:sp>
        <p:nvSpPr>
          <p:cNvPr id="11" name="TextBox 10"/>
          <p:cNvSpPr txBox="1"/>
          <p:nvPr/>
        </p:nvSpPr>
        <p:spPr>
          <a:xfrm>
            <a:off x="703574" y="3811012"/>
            <a:ext cx="8225330" cy="3046988"/>
          </a:xfrm>
          <a:prstGeom prst="rect">
            <a:avLst/>
          </a:prstGeom>
          <a:noFill/>
        </p:spPr>
        <p:txBody>
          <a:bodyPr wrap="square" rtlCol="0">
            <a:spAutoFit/>
          </a:bodyPr>
          <a:lstStyle/>
          <a:p>
            <a:r>
              <a:rPr lang="uk-UA" sz="3200" dirty="0" smtClean="0"/>
              <a:t>Надалі завершення роботи над стандартами (у 2020-2025 році передбачається перегляд їх </a:t>
            </a:r>
            <a:r>
              <a:rPr lang="uk-UA" sz="3200" dirty="0" err="1" smtClean="0"/>
              <a:t>концепта</a:t>
            </a:r>
            <a:r>
              <a:rPr lang="uk-UA" sz="3200" dirty="0" smtClean="0"/>
              <a:t>), спільна робота з </a:t>
            </a:r>
            <a:r>
              <a:rPr lang="uk-UA" sz="3200" dirty="0" err="1" smtClean="0"/>
              <a:t>стейкхолдерами</a:t>
            </a:r>
            <a:r>
              <a:rPr lang="uk-UA" sz="3200" dirty="0" smtClean="0"/>
              <a:t> над створенням національної системи кваліфікацій, галузевими рамками кваліфікацій та професійними стандартами.</a:t>
            </a:r>
            <a:endParaRPr lang="uk-UA" sz="3200" dirty="0"/>
          </a:p>
        </p:txBody>
      </p:sp>
    </p:spTree>
    <p:extLst>
      <p:ext uri="{BB962C8B-B14F-4D97-AF65-F5344CB8AC3E}">
        <p14:creationId xmlns:p14="http://schemas.microsoft.com/office/powerpoint/2010/main" xmlns="" val="332151982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704109" y="183849"/>
            <a:ext cx="8408143" cy="1446550"/>
          </a:xfrm>
          <a:prstGeom prst="rect">
            <a:avLst/>
          </a:prstGeom>
          <a:noFill/>
        </p:spPr>
        <p:txBody>
          <a:bodyPr wrap="square" rtlCol="0">
            <a:spAutoFit/>
          </a:bodyPr>
          <a:lstStyle/>
          <a:p>
            <a:pPr algn="ctr"/>
            <a:r>
              <a:rPr lang="uk-UA" sz="4400" b="1" dirty="0" smtClean="0"/>
              <a:t>Системи внутрішнього забезпечення якості (2017-2019)</a:t>
            </a:r>
            <a:endParaRPr lang="ru-RU" sz="4400" b="1" dirty="0"/>
          </a:p>
        </p:txBody>
      </p:sp>
      <p:sp>
        <p:nvSpPr>
          <p:cNvPr id="4" name="TextBox 3"/>
          <p:cNvSpPr txBox="1"/>
          <p:nvPr/>
        </p:nvSpPr>
        <p:spPr>
          <a:xfrm>
            <a:off x="514351" y="1628800"/>
            <a:ext cx="8496944" cy="5078313"/>
          </a:xfrm>
          <a:prstGeom prst="rect">
            <a:avLst/>
          </a:prstGeom>
          <a:noFill/>
        </p:spPr>
        <p:txBody>
          <a:bodyPr wrap="square" rtlCol="0">
            <a:spAutoFit/>
          </a:bodyPr>
          <a:lstStyle/>
          <a:p>
            <a:pPr>
              <a:buFont typeface="Arial" pitchFamily="34" charset="0"/>
              <a:buChar char="•"/>
            </a:pPr>
            <a:r>
              <a:rPr lang="uk-UA" sz="3600" dirty="0"/>
              <a:t> </a:t>
            </a:r>
            <a:r>
              <a:rPr lang="uk-UA" sz="3600" dirty="0" smtClean="0"/>
              <a:t>Спільна робота з НАЗЯВО та іноземними партнерами</a:t>
            </a:r>
          </a:p>
          <a:p>
            <a:pPr>
              <a:buFont typeface="Arial" pitchFamily="34" charset="0"/>
              <a:buChar char="•"/>
            </a:pPr>
            <a:r>
              <a:rPr lang="uk-UA" sz="3600" dirty="0" smtClean="0"/>
              <a:t> Створення методичної бази, підготовка лідерів змін, інформаційна підтримка</a:t>
            </a:r>
          </a:p>
          <a:p>
            <a:pPr>
              <a:buFont typeface="Arial" pitchFamily="34" charset="0"/>
              <a:buChar char="•"/>
            </a:pPr>
            <a:r>
              <a:rPr lang="uk-UA" sz="3600" dirty="0"/>
              <a:t> </a:t>
            </a:r>
            <a:r>
              <a:rPr lang="uk-UA" sz="3600" dirty="0" smtClean="0"/>
              <a:t>Впровадження у ВНЗ</a:t>
            </a:r>
          </a:p>
          <a:p>
            <a:pPr>
              <a:buFont typeface="Arial" pitchFamily="34" charset="0"/>
              <a:buChar char="•"/>
            </a:pPr>
            <a:r>
              <a:rPr lang="uk-UA" sz="3600" dirty="0"/>
              <a:t> </a:t>
            </a:r>
            <a:r>
              <a:rPr lang="uk-UA" sz="3600" dirty="0" smtClean="0"/>
              <a:t>Початок сертифікації систем внутрішнього забезпечення якості ВНЗ, запровадження інституційної акредитації закладів та </a:t>
            </a:r>
            <a:r>
              <a:rPr lang="uk-UA" sz="3600" dirty="0" err="1" smtClean="0"/>
              <a:t>самоакредитації</a:t>
            </a:r>
            <a:r>
              <a:rPr lang="uk-UA" sz="3600" dirty="0" smtClean="0"/>
              <a:t> програм</a:t>
            </a:r>
            <a:endParaRPr lang="uk-UA" sz="34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45</a:t>
            </a:fld>
            <a:endParaRPr lang="uk-UA" dirty="0"/>
          </a:p>
        </p:txBody>
      </p:sp>
    </p:spTree>
    <p:extLst>
      <p:ext uri="{BB962C8B-B14F-4D97-AF65-F5344CB8AC3E}">
        <p14:creationId xmlns:p14="http://schemas.microsoft.com/office/powerpoint/2010/main" xmlns="" val="31736650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704109" y="183849"/>
            <a:ext cx="8408143" cy="769441"/>
          </a:xfrm>
          <a:prstGeom prst="rect">
            <a:avLst/>
          </a:prstGeom>
          <a:noFill/>
        </p:spPr>
        <p:txBody>
          <a:bodyPr wrap="square" rtlCol="0">
            <a:spAutoFit/>
          </a:bodyPr>
          <a:lstStyle/>
          <a:p>
            <a:pPr algn="ctr"/>
            <a:r>
              <a:rPr lang="uk-UA" sz="4400" b="1" dirty="0" smtClean="0"/>
              <a:t>Національний </a:t>
            </a:r>
            <a:r>
              <a:rPr lang="uk-UA" sz="4400" b="1" dirty="0" err="1" smtClean="0"/>
              <a:t>репозитарій</a:t>
            </a:r>
            <a:endParaRPr lang="ru-RU" sz="4400" b="1" dirty="0"/>
          </a:p>
        </p:txBody>
      </p:sp>
      <p:sp>
        <p:nvSpPr>
          <p:cNvPr id="4" name="TextBox 3"/>
          <p:cNvSpPr txBox="1"/>
          <p:nvPr/>
        </p:nvSpPr>
        <p:spPr>
          <a:xfrm>
            <a:off x="486286" y="889842"/>
            <a:ext cx="8496944" cy="5632311"/>
          </a:xfrm>
          <a:prstGeom prst="rect">
            <a:avLst/>
          </a:prstGeom>
          <a:noFill/>
        </p:spPr>
        <p:txBody>
          <a:bodyPr wrap="square" rtlCol="0">
            <a:spAutoFit/>
          </a:bodyPr>
          <a:lstStyle/>
          <a:p>
            <a:r>
              <a:rPr lang="uk-UA" sz="3600" dirty="0" smtClean="0"/>
              <a:t>В </a:t>
            </a:r>
            <a:r>
              <a:rPr lang="uk-UA" sz="3600" dirty="0"/>
              <a:t>Україні здійснюється державна реєстрація </a:t>
            </a:r>
            <a:r>
              <a:rPr lang="uk-UA" sz="3600" dirty="0" smtClean="0"/>
              <a:t>НДДКР, </a:t>
            </a:r>
            <a:r>
              <a:rPr lang="uk-UA" sz="3600" dirty="0"/>
              <a:t>захищених дисертацій, технологій та їх складових, які були створені за бюджетні </a:t>
            </a:r>
            <a:r>
              <a:rPr lang="uk-UA" sz="3600" dirty="0" smtClean="0"/>
              <a:t>кошти;</a:t>
            </a:r>
            <a:endParaRPr lang="uk-UA" sz="3600" dirty="0"/>
          </a:p>
          <a:p>
            <a:r>
              <a:rPr lang="uk-UA" sz="3600" dirty="0"/>
              <a:t>існуюча база не містить текстів освітнього (навчального) характеру, доступ до неї часто не є вільним та безоплатним;</a:t>
            </a:r>
          </a:p>
          <a:p>
            <a:r>
              <a:rPr lang="uk-UA" sz="3600" dirty="0"/>
              <a:t>збільшилася кількість дисертацій, монографій та статей, підготовлених з ознаками </a:t>
            </a:r>
            <a:r>
              <a:rPr lang="uk-UA" sz="3600" dirty="0" smtClean="0"/>
              <a:t>плагіату</a:t>
            </a:r>
            <a:endParaRPr lang="uk-UA" sz="36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46</a:t>
            </a:fld>
            <a:endParaRPr lang="uk-UA" dirty="0"/>
          </a:p>
        </p:txBody>
      </p:sp>
    </p:spTree>
    <p:extLst>
      <p:ext uri="{BB962C8B-B14F-4D97-AF65-F5344CB8AC3E}">
        <p14:creationId xmlns:p14="http://schemas.microsoft.com/office/powerpoint/2010/main" xmlns="" val="46192946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704109" y="183849"/>
            <a:ext cx="8408143" cy="769441"/>
          </a:xfrm>
          <a:prstGeom prst="rect">
            <a:avLst/>
          </a:prstGeom>
          <a:noFill/>
        </p:spPr>
        <p:txBody>
          <a:bodyPr wrap="square" rtlCol="0">
            <a:spAutoFit/>
          </a:bodyPr>
          <a:lstStyle/>
          <a:p>
            <a:pPr algn="ctr"/>
            <a:r>
              <a:rPr lang="uk-UA" sz="4400" b="1" dirty="0" smtClean="0"/>
              <a:t>Національний </a:t>
            </a:r>
            <a:r>
              <a:rPr lang="uk-UA" sz="4400" b="1" dirty="0" err="1" smtClean="0"/>
              <a:t>репозитарій</a:t>
            </a:r>
            <a:endParaRPr lang="ru-RU" sz="4400" b="1" dirty="0"/>
          </a:p>
        </p:txBody>
      </p:sp>
      <p:sp>
        <p:nvSpPr>
          <p:cNvPr id="4" name="TextBox 3"/>
          <p:cNvSpPr txBox="1"/>
          <p:nvPr/>
        </p:nvSpPr>
        <p:spPr>
          <a:xfrm>
            <a:off x="486286" y="889842"/>
            <a:ext cx="8496944" cy="3970318"/>
          </a:xfrm>
          <a:prstGeom prst="rect">
            <a:avLst/>
          </a:prstGeom>
          <a:noFill/>
        </p:spPr>
        <p:txBody>
          <a:bodyPr wrap="square" rtlCol="0">
            <a:spAutoFit/>
          </a:bodyPr>
          <a:lstStyle/>
          <a:p>
            <a:r>
              <a:rPr lang="uk-UA" sz="3600" dirty="0" smtClean="0"/>
              <a:t>Створення НР забезпечить </a:t>
            </a:r>
            <a:r>
              <a:rPr lang="uk-UA" sz="3600" dirty="0"/>
              <a:t>підтримку академічної </a:t>
            </a:r>
            <a:r>
              <a:rPr lang="uk-UA" sz="3600" dirty="0" smtClean="0"/>
              <a:t>доброчесності. </a:t>
            </a:r>
            <a:r>
              <a:rPr lang="uk-UA" sz="3600" dirty="0"/>
              <a:t>До кінця 2017 року буде оброблений і накопичений той матеріал, який знаходиться в сфері використання </a:t>
            </a:r>
            <a:r>
              <a:rPr lang="uk-UA" sz="3600" dirty="0" err="1" smtClean="0"/>
              <a:t>УкрІНТЕІ</a:t>
            </a:r>
            <a:r>
              <a:rPr lang="uk-UA" sz="3600" dirty="0" smtClean="0"/>
              <a:t>, </a:t>
            </a:r>
            <a:r>
              <a:rPr lang="uk-UA" sz="3600" dirty="0"/>
              <a:t>впродовж 2018-2019 років </a:t>
            </a:r>
            <a:r>
              <a:rPr lang="uk-UA" sz="3600" dirty="0" smtClean="0"/>
              <a:t>планується створення національної </a:t>
            </a:r>
            <a:r>
              <a:rPr lang="uk-UA" sz="3600" dirty="0" err="1" smtClean="0"/>
              <a:t>наукометричної</a:t>
            </a:r>
            <a:r>
              <a:rPr lang="uk-UA" sz="3600" dirty="0" smtClean="0"/>
              <a:t> системи</a:t>
            </a:r>
            <a:endParaRPr lang="uk-UA" sz="34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47</a:t>
            </a:fld>
            <a:endParaRPr lang="uk-UA" dirty="0"/>
          </a:p>
        </p:txBody>
      </p:sp>
    </p:spTree>
    <p:extLst>
      <p:ext uri="{BB962C8B-B14F-4D97-AF65-F5344CB8AC3E}">
        <p14:creationId xmlns:p14="http://schemas.microsoft.com/office/powerpoint/2010/main" xmlns="" val="398253187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704109" y="183849"/>
            <a:ext cx="8408143" cy="1446550"/>
          </a:xfrm>
          <a:prstGeom prst="rect">
            <a:avLst/>
          </a:prstGeom>
          <a:noFill/>
        </p:spPr>
        <p:txBody>
          <a:bodyPr wrap="square" rtlCol="0">
            <a:spAutoFit/>
          </a:bodyPr>
          <a:lstStyle/>
          <a:p>
            <a:pPr algn="ctr"/>
            <a:r>
              <a:rPr lang="uk-UA" sz="4400" b="1" dirty="0" smtClean="0"/>
              <a:t>Технологія ЗНО при вступі до магістратури</a:t>
            </a:r>
            <a:endParaRPr lang="ru-RU" sz="4400" b="1" dirty="0"/>
          </a:p>
        </p:txBody>
      </p:sp>
      <p:sp>
        <p:nvSpPr>
          <p:cNvPr id="4" name="TextBox 3"/>
          <p:cNvSpPr txBox="1"/>
          <p:nvPr/>
        </p:nvSpPr>
        <p:spPr>
          <a:xfrm>
            <a:off x="466056" y="1772747"/>
            <a:ext cx="8496944" cy="5078313"/>
          </a:xfrm>
          <a:prstGeom prst="rect">
            <a:avLst/>
          </a:prstGeom>
          <a:noFill/>
        </p:spPr>
        <p:txBody>
          <a:bodyPr wrap="square" rtlCol="0">
            <a:spAutoFit/>
          </a:bodyPr>
          <a:lstStyle/>
          <a:p>
            <a:r>
              <a:rPr lang="uk-UA" sz="3600" dirty="0" smtClean="0"/>
              <a:t>Апробація у 9 ВНЗ у 2016 році (пілотний проект)</a:t>
            </a:r>
          </a:p>
          <a:p>
            <a:r>
              <a:rPr lang="uk-UA" sz="3600" dirty="0" smtClean="0"/>
              <a:t>Широке застосування для спеціальності 081 Право у 2017 році та наступних роках</a:t>
            </a:r>
          </a:p>
          <a:p>
            <a:r>
              <a:rPr lang="uk-UA" sz="3600" dirty="0" smtClean="0"/>
              <a:t>Напрацювання досвіду для поетапного запровадження Єдиного державного кваліфікаційного іспиту з окремих спеціальностей (Медицина, Право, окремі інші спеціальності) з 2019-2020 років</a:t>
            </a:r>
            <a:endParaRPr lang="uk-UA" sz="34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48</a:t>
            </a:fld>
            <a:endParaRPr lang="uk-UA" dirty="0"/>
          </a:p>
        </p:txBody>
      </p:sp>
    </p:spTree>
    <p:extLst>
      <p:ext uri="{BB962C8B-B14F-4D97-AF65-F5344CB8AC3E}">
        <p14:creationId xmlns:p14="http://schemas.microsoft.com/office/powerpoint/2010/main" xmlns="" val="282753017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459309"/>
            <a:ext cx="9144000" cy="46271"/>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04664"/>
            <a:ext cx="9144000" cy="54645"/>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92281" y="156672"/>
            <a:ext cx="556202" cy="592875"/>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93636" y="739073"/>
            <a:ext cx="953492" cy="400361"/>
          </a:xfrm>
          <a:prstGeom prst="rect">
            <a:avLst/>
          </a:prstGeom>
        </p:spPr>
      </p:pic>
      <p:sp>
        <p:nvSpPr>
          <p:cNvPr id="2" name="TextBox 1"/>
          <p:cNvSpPr txBox="1"/>
          <p:nvPr/>
        </p:nvSpPr>
        <p:spPr>
          <a:xfrm>
            <a:off x="817637" y="1151638"/>
            <a:ext cx="7344816" cy="2862322"/>
          </a:xfrm>
          <a:prstGeom prst="rect">
            <a:avLst/>
          </a:prstGeom>
          <a:noFill/>
        </p:spPr>
        <p:txBody>
          <a:bodyPr wrap="square" rtlCol="0">
            <a:spAutoFit/>
          </a:bodyPr>
          <a:lstStyle/>
          <a:p>
            <a:pPr algn="ctr"/>
            <a:r>
              <a:rPr lang="uk-UA" sz="6000" b="1" dirty="0"/>
              <a:t>Дякую за увагу! Готовий відповісти на Ваші запитання</a:t>
            </a:r>
            <a:endParaRPr lang="ru-RU" sz="6000" b="1" dirty="0">
              <a:solidFill>
                <a:prstClr val="black"/>
              </a:solidFill>
            </a:endParaRPr>
          </a:p>
        </p:txBody>
      </p:sp>
      <p:sp>
        <p:nvSpPr>
          <p:cNvPr id="4" name="Місце для номера слайда 3"/>
          <p:cNvSpPr>
            <a:spLocks noGrp="1"/>
          </p:cNvSpPr>
          <p:nvPr>
            <p:ph type="sldNum" sz="quarter" idx="12"/>
          </p:nvPr>
        </p:nvSpPr>
        <p:spPr/>
        <p:txBody>
          <a:bodyPr/>
          <a:lstStyle/>
          <a:p>
            <a:fld id="{764F593F-0D5B-4CF0-BEE2-6583C73E7271}" type="slidenum">
              <a:rPr lang="uk-UA" smtClean="0"/>
              <a:pPr/>
              <a:t>49</a:t>
            </a:fld>
            <a:endParaRPr lang="uk-UA"/>
          </a:p>
        </p:txBody>
      </p:sp>
    </p:spTree>
    <p:extLst>
      <p:ext uri="{BB962C8B-B14F-4D97-AF65-F5344CB8AC3E}">
        <p14:creationId xmlns:p14="http://schemas.microsoft.com/office/powerpoint/2010/main" xmlns="" val="9741365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0"/>
            <a:ext cx="8316416" cy="1384995"/>
          </a:xfrm>
          <a:prstGeom prst="rect">
            <a:avLst/>
          </a:prstGeom>
          <a:noFill/>
        </p:spPr>
        <p:txBody>
          <a:bodyPr wrap="square" rtlCol="0">
            <a:spAutoFit/>
          </a:bodyPr>
          <a:lstStyle/>
          <a:p>
            <a:pPr algn="ctr"/>
            <a:r>
              <a:rPr lang="uk-UA" sz="4800" b="1" dirty="0" smtClean="0"/>
              <a:t>Економіка</a:t>
            </a:r>
            <a:r>
              <a:rPr lang="uk-UA" sz="6000" b="1" dirty="0" smtClean="0"/>
              <a:t> </a:t>
            </a:r>
          </a:p>
          <a:p>
            <a:pPr algn="ctr"/>
            <a:r>
              <a:rPr lang="uk-UA" sz="2400" dirty="0" smtClean="0"/>
              <a:t>(роботодавці, </a:t>
            </a:r>
            <a:r>
              <a:rPr lang="uk-UA" sz="2400" dirty="0" smtClean="0"/>
              <a:t>професійна спільнота, інноваційний сектор)</a:t>
            </a:r>
            <a:endParaRPr lang="ru-RU" sz="2400" b="1" dirty="0"/>
          </a:p>
        </p:txBody>
      </p:sp>
      <p:sp>
        <p:nvSpPr>
          <p:cNvPr id="4" name="TextBox 3"/>
          <p:cNvSpPr txBox="1"/>
          <p:nvPr/>
        </p:nvSpPr>
        <p:spPr>
          <a:xfrm>
            <a:off x="467544" y="1287244"/>
            <a:ext cx="8541212" cy="5570756"/>
          </a:xfrm>
          <a:prstGeom prst="rect">
            <a:avLst/>
          </a:prstGeom>
          <a:noFill/>
        </p:spPr>
        <p:txBody>
          <a:bodyPr wrap="square" rtlCol="0">
            <a:spAutoFit/>
          </a:bodyPr>
          <a:lstStyle/>
          <a:p>
            <a:pPr marL="571500" indent="-571500"/>
            <a:r>
              <a:rPr lang="uk-UA" sz="3600" dirty="0" smtClean="0"/>
              <a:t>Цілі:</a:t>
            </a:r>
            <a:r>
              <a:rPr lang="uk-UA" sz="3200" dirty="0" smtClean="0"/>
              <a:t> кваліфіковані, креативні </a:t>
            </a:r>
            <a:r>
              <a:rPr lang="uk-UA" sz="3200" dirty="0" smtClean="0"/>
              <a:t>та </a:t>
            </a:r>
            <a:r>
              <a:rPr lang="uk-UA" sz="3200" dirty="0" smtClean="0"/>
              <a:t>лояльні працівники, конкурентні технології, проривні ідеї, прибуток, </a:t>
            </a:r>
            <a:r>
              <a:rPr lang="uk-UA" sz="3200" dirty="0" smtClean="0"/>
              <a:t>стабільність і впевненість</a:t>
            </a:r>
            <a:endParaRPr lang="uk-UA" sz="3200" dirty="0" smtClean="0"/>
          </a:p>
          <a:p>
            <a:pPr marL="571500" indent="-571500"/>
            <a:r>
              <a:rPr lang="uk-UA" sz="3200" dirty="0" smtClean="0"/>
              <a:t>Очікування суспільства: замовник, двигун, </a:t>
            </a:r>
            <a:r>
              <a:rPr lang="uk-UA" sz="3200" dirty="0" err="1" smtClean="0"/>
              <a:t>мотиватор</a:t>
            </a:r>
            <a:r>
              <a:rPr lang="uk-UA" sz="3200" dirty="0" smtClean="0"/>
              <a:t>, </a:t>
            </a:r>
            <a:r>
              <a:rPr lang="uk-UA" sz="3200" dirty="0" err="1" smtClean="0"/>
              <a:t>відбраковщик</a:t>
            </a:r>
            <a:endParaRPr lang="uk-UA" sz="3200" dirty="0" smtClean="0"/>
          </a:p>
          <a:p>
            <a:pPr marL="571500" indent="-571500"/>
            <a:r>
              <a:rPr lang="uk-UA" sz="3200" dirty="0" smtClean="0"/>
              <a:t>Законодавча база: наглядові ради від менеджменту</a:t>
            </a:r>
          </a:p>
          <a:p>
            <a:pPr marL="571500" indent="-571500"/>
            <a:r>
              <a:rPr lang="uk-UA" sz="3200" dirty="0" smtClean="0"/>
              <a:t>Сучасні тенденції: національна система кваліфікацій, практика та працевлаштування випускників, вплив на менеджмент</a:t>
            </a:r>
            <a:endParaRPr lang="uk-UA" sz="3200" dirty="0" smtClean="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5</a:t>
            </a:fld>
            <a:endParaRPr lang="uk-UA" dirty="0"/>
          </a:p>
        </p:txBody>
      </p:sp>
    </p:spTree>
    <p:extLst>
      <p:ext uri="{BB962C8B-B14F-4D97-AF65-F5344CB8AC3E}">
        <p14:creationId xmlns:p14="http://schemas.microsoft.com/office/powerpoint/2010/main" xmlns="" val="33164320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163959"/>
            <a:ext cx="8316416" cy="769441"/>
          </a:xfrm>
          <a:prstGeom prst="rect">
            <a:avLst/>
          </a:prstGeom>
          <a:noFill/>
        </p:spPr>
        <p:txBody>
          <a:bodyPr wrap="square" rtlCol="0">
            <a:spAutoFit/>
          </a:bodyPr>
          <a:lstStyle/>
          <a:p>
            <a:pPr algn="ctr"/>
            <a:r>
              <a:rPr lang="uk-UA" sz="4400" b="1" dirty="0" smtClean="0"/>
              <a:t>Діагноз 2014 (проект </a:t>
            </a:r>
            <a:r>
              <a:rPr lang="en-US" sz="4400" b="1" dirty="0" smtClean="0"/>
              <a:t>TRUST)</a:t>
            </a:r>
            <a:endParaRPr lang="ru-RU" sz="4400" b="1" dirty="0"/>
          </a:p>
        </p:txBody>
      </p:sp>
      <p:sp>
        <p:nvSpPr>
          <p:cNvPr id="4" name="TextBox 3"/>
          <p:cNvSpPr txBox="1"/>
          <p:nvPr/>
        </p:nvSpPr>
        <p:spPr>
          <a:xfrm>
            <a:off x="453112" y="933400"/>
            <a:ext cx="8680280" cy="5509200"/>
          </a:xfrm>
          <a:prstGeom prst="rect">
            <a:avLst/>
          </a:prstGeom>
          <a:noFill/>
        </p:spPr>
        <p:txBody>
          <a:bodyPr wrap="square" rtlCol="0">
            <a:spAutoFit/>
          </a:bodyPr>
          <a:lstStyle/>
          <a:p>
            <a:r>
              <a:rPr lang="uk-UA" sz="3000" dirty="0" smtClean="0"/>
              <a:t> </a:t>
            </a:r>
            <a:r>
              <a:rPr lang="uk-UA" sz="3200" dirty="0"/>
              <a:t>Відсутність </a:t>
            </a:r>
            <a:r>
              <a:rPr lang="uk-UA" sz="3200" dirty="0" smtClean="0"/>
              <a:t>культури </a:t>
            </a:r>
            <a:r>
              <a:rPr lang="uk-UA" sz="3200" dirty="0"/>
              <a:t>реалізації потреб і прав учасників </a:t>
            </a:r>
            <a:r>
              <a:rPr lang="uk-UA" sz="3200" dirty="0" smtClean="0"/>
              <a:t>освітнього </a:t>
            </a:r>
            <a:r>
              <a:rPr lang="uk-UA" sz="3200" dirty="0"/>
              <a:t>процесу у поєднанні із застарілими принципами </a:t>
            </a:r>
            <a:r>
              <a:rPr lang="uk-UA" sz="3200" dirty="0" smtClean="0"/>
              <a:t>адміністрування освітньої </a:t>
            </a:r>
            <a:r>
              <a:rPr lang="uk-UA" sz="3200" dirty="0"/>
              <a:t>системи </a:t>
            </a:r>
            <a:r>
              <a:rPr lang="uk-UA" sz="3200" dirty="0" smtClean="0"/>
              <a:t>призводить </a:t>
            </a:r>
            <a:r>
              <a:rPr lang="uk-UA" sz="3200" dirty="0"/>
              <a:t>до </a:t>
            </a:r>
            <a:r>
              <a:rPr lang="uk-UA" sz="3200" dirty="0" smtClean="0"/>
              <a:t>таких явищ:</a:t>
            </a:r>
            <a:endParaRPr lang="uk-UA" sz="3200" dirty="0"/>
          </a:p>
          <a:p>
            <a:r>
              <a:rPr lang="uk-UA" sz="3200" dirty="0" smtClean="0"/>
              <a:t>(</a:t>
            </a:r>
            <a:r>
              <a:rPr lang="uk-UA" sz="3200" dirty="0"/>
              <a:t>1</a:t>
            </a:r>
            <a:r>
              <a:rPr lang="uk-UA" sz="3200" dirty="0" smtClean="0"/>
              <a:t>) Відсутність мотивації студентів</a:t>
            </a:r>
            <a:r>
              <a:rPr lang="uk-UA" sz="3200" dirty="0"/>
              <a:t>, викладачів, роботодавців, </a:t>
            </a:r>
            <a:r>
              <a:rPr lang="uk-UA" sz="3200" dirty="0" smtClean="0"/>
              <a:t>урядових </a:t>
            </a:r>
            <a:r>
              <a:rPr lang="uk-UA" sz="3200" dirty="0"/>
              <a:t>та </a:t>
            </a:r>
            <a:r>
              <a:rPr lang="uk-UA" sz="3200" dirty="0" smtClean="0"/>
              <a:t>неурядових організацій </a:t>
            </a:r>
            <a:r>
              <a:rPr lang="uk-UA" sz="3200" dirty="0"/>
              <a:t>до підвищення якості освіти. Не </a:t>
            </a:r>
            <a:r>
              <a:rPr lang="uk-UA" sz="3200" dirty="0" smtClean="0"/>
              <a:t>існує </a:t>
            </a:r>
            <a:r>
              <a:rPr lang="uk-UA" sz="3200" dirty="0" err="1" smtClean="0"/>
              <a:t>зв'язків</a:t>
            </a:r>
            <a:r>
              <a:rPr lang="uk-UA" sz="3200" dirty="0" smtClean="0"/>
              <a:t> між продуктивністю ВНЗ і обсягами </a:t>
            </a:r>
            <a:r>
              <a:rPr lang="uk-UA" sz="3200" dirty="0"/>
              <a:t>ресурсів, отриманих </a:t>
            </a:r>
            <a:r>
              <a:rPr lang="uk-UA" sz="3200" dirty="0" smtClean="0"/>
              <a:t>ним </a:t>
            </a:r>
            <a:r>
              <a:rPr lang="uk-UA" sz="3200" dirty="0"/>
              <a:t>від </a:t>
            </a:r>
            <a:r>
              <a:rPr lang="uk-UA" sz="3200" dirty="0" smtClean="0"/>
              <a:t>держави</a:t>
            </a:r>
            <a:r>
              <a:rPr lang="uk-UA" sz="3200" dirty="0"/>
              <a:t>. Тому </a:t>
            </a:r>
            <a:r>
              <a:rPr lang="uk-UA" sz="3200" dirty="0" smtClean="0"/>
              <a:t>ВНЗ не </a:t>
            </a:r>
            <a:r>
              <a:rPr lang="uk-UA" sz="3200" dirty="0"/>
              <a:t>вмотивовані </a:t>
            </a:r>
            <a:r>
              <a:rPr lang="uk-UA" sz="3200" dirty="0" smtClean="0"/>
              <a:t>розвиватися</a:t>
            </a:r>
            <a:r>
              <a:rPr lang="uk-UA" sz="3200" dirty="0"/>
              <a:t>, об’єктивно </a:t>
            </a:r>
            <a:r>
              <a:rPr lang="uk-UA" sz="3200" dirty="0" smtClean="0"/>
              <a:t>виконувати самооцінку тощо.</a:t>
            </a:r>
            <a:endParaRPr lang="uk-UA" sz="32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50</a:t>
            </a:fld>
            <a:endParaRPr lang="uk-UA" dirty="0"/>
          </a:p>
        </p:txBody>
      </p:sp>
    </p:spTree>
    <p:extLst>
      <p:ext uri="{BB962C8B-B14F-4D97-AF65-F5344CB8AC3E}">
        <p14:creationId xmlns:p14="http://schemas.microsoft.com/office/powerpoint/2010/main" xmlns="" val="274436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163959"/>
            <a:ext cx="8316416" cy="769441"/>
          </a:xfrm>
          <a:prstGeom prst="rect">
            <a:avLst/>
          </a:prstGeom>
          <a:noFill/>
        </p:spPr>
        <p:txBody>
          <a:bodyPr wrap="square" rtlCol="0">
            <a:spAutoFit/>
          </a:bodyPr>
          <a:lstStyle/>
          <a:p>
            <a:pPr algn="ctr"/>
            <a:r>
              <a:rPr lang="uk-UA" sz="4400" b="1" dirty="0" smtClean="0"/>
              <a:t>Діагноз 2014 - 2</a:t>
            </a:r>
            <a:endParaRPr lang="ru-RU" sz="4400" b="1" dirty="0"/>
          </a:p>
        </p:txBody>
      </p:sp>
      <p:sp>
        <p:nvSpPr>
          <p:cNvPr id="4" name="TextBox 3"/>
          <p:cNvSpPr txBox="1"/>
          <p:nvPr/>
        </p:nvSpPr>
        <p:spPr>
          <a:xfrm>
            <a:off x="473395" y="1124744"/>
            <a:ext cx="8532440" cy="5016758"/>
          </a:xfrm>
          <a:prstGeom prst="rect">
            <a:avLst/>
          </a:prstGeom>
          <a:noFill/>
        </p:spPr>
        <p:txBody>
          <a:bodyPr wrap="square" rtlCol="0">
            <a:spAutoFit/>
          </a:bodyPr>
          <a:lstStyle/>
          <a:p>
            <a:r>
              <a:rPr lang="uk-UA" sz="3200" dirty="0" smtClean="0"/>
              <a:t>(2) Національна </a:t>
            </a:r>
            <a:r>
              <a:rPr lang="uk-UA" sz="3200" dirty="0"/>
              <a:t>система забезпечення якості </a:t>
            </a:r>
            <a:r>
              <a:rPr lang="uk-UA" sz="3200" dirty="0" smtClean="0"/>
              <a:t>ґрунтується </a:t>
            </a:r>
            <a:r>
              <a:rPr lang="uk-UA" sz="3200" dirty="0"/>
              <a:t>на </a:t>
            </a:r>
            <a:r>
              <a:rPr lang="uk-UA" sz="3200" dirty="0" smtClean="0"/>
              <a:t>спотвореній </a:t>
            </a:r>
            <a:r>
              <a:rPr lang="uk-UA" sz="3200" dirty="0"/>
              <a:t>і застарілій "системі </a:t>
            </a:r>
            <a:r>
              <a:rPr lang="uk-UA" sz="3200" dirty="0" smtClean="0"/>
              <a:t>цінностей« (</a:t>
            </a:r>
            <a:r>
              <a:rPr lang="uk-UA" sz="3200" dirty="0"/>
              <a:t>маються на увазі </a:t>
            </a:r>
            <a:r>
              <a:rPr lang="uk-UA" sz="3200" dirty="0" smtClean="0"/>
              <a:t>показники якості);</a:t>
            </a:r>
            <a:endParaRPr lang="uk-UA" sz="3200" dirty="0"/>
          </a:p>
          <a:p>
            <a:r>
              <a:rPr lang="uk-UA" sz="3200" dirty="0" smtClean="0"/>
              <a:t>Тому моніторинг </a:t>
            </a:r>
            <a:r>
              <a:rPr lang="uk-UA" sz="3200" dirty="0"/>
              <a:t>розвитку системи освіти не </a:t>
            </a:r>
            <a:r>
              <a:rPr lang="uk-UA" sz="3200" dirty="0" smtClean="0"/>
              <a:t>відповідає цілям підвищення </a:t>
            </a:r>
            <a:r>
              <a:rPr lang="uk-UA" sz="3200" dirty="0"/>
              <a:t>якості. Немає чіткого визначення поняття "якість </a:t>
            </a:r>
            <a:r>
              <a:rPr lang="uk-UA" sz="3200" dirty="0" smtClean="0"/>
              <a:t>вищої освіти", </a:t>
            </a:r>
            <a:r>
              <a:rPr lang="uk-UA" sz="3200" dirty="0"/>
              <a:t>тому важко знайти гравця в межах</a:t>
            </a:r>
          </a:p>
          <a:p>
            <a:r>
              <a:rPr lang="uk-UA" sz="3200" dirty="0" smtClean="0"/>
              <a:t>цієї системи</a:t>
            </a:r>
            <a:r>
              <a:rPr lang="uk-UA" sz="3200" dirty="0"/>
              <a:t>, який може дати </a:t>
            </a:r>
            <a:r>
              <a:rPr lang="uk-UA" sz="3200" dirty="0" smtClean="0"/>
              <a:t>розумну відповідь </a:t>
            </a:r>
            <a:r>
              <a:rPr lang="uk-UA" sz="3200" dirty="0"/>
              <a:t>на питання: що є </a:t>
            </a:r>
            <a:r>
              <a:rPr lang="uk-UA" sz="3200" dirty="0" smtClean="0"/>
              <a:t>«добрим» і «поганим» у </a:t>
            </a:r>
            <a:endParaRPr lang="uk-UA" sz="3200" dirty="0"/>
          </a:p>
          <a:p>
            <a:r>
              <a:rPr lang="uk-UA" sz="3200" dirty="0"/>
              <a:t>вищій освіті</a:t>
            </a:r>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51</a:t>
            </a:fld>
            <a:endParaRPr lang="uk-UA" dirty="0"/>
          </a:p>
        </p:txBody>
      </p:sp>
    </p:spTree>
    <p:extLst>
      <p:ext uri="{BB962C8B-B14F-4D97-AF65-F5344CB8AC3E}">
        <p14:creationId xmlns:p14="http://schemas.microsoft.com/office/powerpoint/2010/main" xmlns="" val="38618535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163959"/>
            <a:ext cx="8316416" cy="769441"/>
          </a:xfrm>
          <a:prstGeom prst="rect">
            <a:avLst/>
          </a:prstGeom>
          <a:noFill/>
        </p:spPr>
        <p:txBody>
          <a:bodyPr wrap="square" rtlCol="0">
            <a:spAutoFit/>
          </a:bodyPr>
          <a:lstStyle/>
          <a:p>
            <a:pPr algn="ctr"/>
            <a:r>
              <a:rPr lang="uk-UA" sz="4400" b="1" dirty="0" smtClean="0"/>
              <a:t>Діагноз 2014 - 3</a:t>
            </a:r>
            <a:endParaRPr lang="ru-RU" sz="4400" b="1" dirty="0"/>
          </a:p>
        </p:txBody>
      </p:sp>
      <p:sp>
        <p:nvSpPr>
          <p:cNvPr id="4" name="TextBox 3"/>
          <p:cNvSpPr txBox="1"/>
          <p:nvPr/>
        </p:nvSpPr>
        <p:spPr>
          <a:xfrm>
            <a:off x="473395" y="1124744"/>
            <a:ext cx="8532440" cy="5016758"/>
          </a:xfrm>
          <a:prstGeom prst="rect">
            <a:avLst/>
          </a:prstGeom>
          <a:noFill/>
        </p:spPr>
        <p:txBody>
          <a:bodyPr wrap="square" rtlCol="0">
            <a:spAutoFit/>
          </a:bodyPr>
          <a:lstStyle/>
          <a:p>
            <a:r>
              <a:rPr lang="uk-UA" sz="3200" dirty="0"/>
              <a:t>(3</a:t>
            </a:r>
            <a:r>
              <a:rPr lang="uk-UA" sz="3200" dirty="0" smtClean="0"/>
              <a:t>) Повна </a:t>
            </a:r>
            <a:r>
              <a:rPr lang="uk-UA" sz="3200" dirty="0"/>
              <a:t>та послідовна </a:t>
            </a:r>
            <a:r>
              <a:rPr lang="uk-UA" sz="3200" dirty="0" smtClean="0"/>
              <a:t>система </a:t>
            </a:r>
            <a:r>
              <a:rPr lang="uk-UA" sz="3200" dirty="0"/>
              <a:t>забезпечення якості, в </a:t>
            </a:r>
            <a:r>
              <a:rPr lang="uk-UA" sz="3200" dirty="0" smtClean="0"/>
              <a:t>європейському розумінні, </a:t>
            </a:r>
            <a:r>
              <a:rPr lang="uk-UA" sz="3200" dirty="0"/>
              <a:t>відсутня в українській </a:t>
            </a:r>
            <a:r>
              <a:rPr lang="uk-UA" sz="3200" dirty="0" smtClean="0"/>
              <a:t>освіті. </a:t>
            </a:r>
            <a:r>
              <a:rPr lang="uk-UA" sz="3200" dirty="0"/>
              <a:t>ВНЗ частково </a:t>
            </a:r>
            <a:r>
              <a:rPr lang="uk-UA" sz="3200" dirty="0" smtClean="0"/>
              <a:t>реалізують </a:t>
            </a:r>
            <a:r>
              <a:rPr lang="uk-UA" sz="3200" dirty="0"/>
              <a:t>її у формі процедур моніторингу якості, які виконуються на </a:t>
            </a:r>
            <a:r>
              <a:rPr lang="uk-UA" sz="3200" dirty="0" smtClean="0"/>
              <a:t>основі </a:t>
            </a:r>
            <a:r>
              <a:rPr lang="uk-UA" sz="3200" dirty="0"/>
              <a:t>однакових для всіх </a:t>
            </a:r>
          </a:p>
          <a:p>
            <a:r>
              <a:rPr lang="uk-UA" sz="3200" dirty="0" smtClean="0"/>
              <a:t>Університетів критеріїв</a:t>
            </a:r>
            <a:r>
              <a:rPr lang="uk-UA" sz="3200" dirty="0"/>
              <a:t>, при </a:t>
            </a:r>
            <a:r>
              <a:rPr lang="uk-UA" sz="3200" dirty="0" smtClean="0"/>
              <a:t>цьому їх </a:t>
            </a:r>
            <a:endParaRPr lang="uk-UA" sz="3200" dirty="0"/>
          </a:p>
          <a:p>
            <a:r>
              <a:rPr lang="uk-UA" sz="3200" dirty="0"/>
              <a:t>різнотипність не </a:t>
            </a:r>
            <a:r>
              <a:rPr lang="uk-UA" sz="3200" dirty="0" smtClean="0"/>
              <a:t>розглядається. </a:t>
            </a:r>
            <a:r>
              <a:rPr lang="uk-UA" sz="3200" dirty="0"/>
              <a:t>Найголовніше </a:t>
            </a:r>
            <a:r>
              <a:rPr lang="uk-UA" sz="3200" dirty="0" smtClean="0"/>
              <a:t>ж те</a:t>
            </a:r>
            <a:r>
              <a:rPr lang="uk-UA" sz="3200" dirty="0"/>
              <a:t>, що немає жодних </a:t>
            </a:r>
            <a:r>
              <a:rPr lang="uk-UA" sz="3200" dirty="0" smtClean="0"/>
              <a:t>процедур </a:t>
            </a:r>
            <a:r>
              <a:rPr lang="uk-UA" sz="3200" dirty="0"/>
              <a:t>стратегічного планування </a:t>
            </a:r>
            <a:r>
              <a:rPr lang="uk-UA" sz="3200" dirty="0" smtClean="0"/>
              <a:t>розвитку університетів, </a:t>
            </a:r>
            <a:r>
              <a:rPr lang="uk-UA" sz="3200" dirty="0"/>
              <a:t>а також </a:t>
            </a:r>
          </a:p>
          <a:p>
            <a:r>
              <a:rPr lang="uk-UA" sz="3200" dirty="0"/>
              <a:t>реальної мети для </a:t>
            </a:r>
            <a:r>
              <a:rPr lang="uk-UA" sz="3200" dirty="0" smtClean="0"/>
              <a:t>підвищення </a:t>
            </a:r>
            <a:r>
              <a:rPr lang="uk-UA" sz="3200" dirty="0"/>
              <a:t>рівня освіти</a:t>
            </a:r>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52</a:t>
            </a:fld>
            <a:endParaRPr lang="uk-UA" dirty="0"/>
          </a:p>
        </p:txBody>
      </p:sp>
    </p:spTree>
    <p:extLst>
      <p:ext uri="{BB962C8B-B14F-4D97-AF65-F5344CB8AC3E}">
        <p14:creationId xmlns:p14="http://schemas.microsoft.com/office/powerpoint/2010/main" xmlns="" val="47621118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0"/>
            <a:ext cx="8316416" cy="769441"/>
          </a:xfrm>
          <a:prstGeom prst="rect">
            <a:avLst/>
          </a:prstGeom>
          <a:noFill/>
        </p:spPr>
        <p:txBody>
          <a:bodyPr wrap="square" rtlCol="0">
            <a:spAutoFit/>
          </a:bodyPr>
          <a:lstStyle/>
          <a:p>
            <a:pPr algn="ctr"/>
            <a:r>
              <a:rPr lang="uk-UA" sz="4400" b="1" dirty="0" smtClean="0"/>
              <a:t>Діагноз 2014 - 4</a:t>
            </a:r>
            <a:endParaRPr lang="ru-RU" sz="4400" b="1" dirty="0"/>
          </a:p>
        </p:txBody>
      </p:sp>
      <p:sp>
        <p:nvSpPr>
          <p:cNvPr id="4" name="TextBox 3"/>
          <p:cNvSpPr txBox="1"/>
          <p:nvPr/>
        </p:nvSpPr>
        <p:spPr>
          <a:xfrm>
            <a:off x="382630" y="628644"/>
            <a:ext cx="8688274" cy="5816977"/>
          </a:xfrm>
          <a:prstGeom prst="rect">
            <a:avLst/>
          </a:prstGeom>
          <a:noFill/>
        </p:spPr>
        <p:txBody>
          <a:bodyPr wrap="square" rtlCol="0">
            <a:spAutoFit/>
          </a:bodyPr>
          <a:lstStyle/>
          <a:p>
            <a:r>
              <a:rPr lang="ru-RU" sz="3200" dirty="0"/>
              <a:t>(4</a:t>
            </a:r>
            <a:r>
              <a:rPr lang="ru-RU" sz="3200" dirty="0" smtClean="0"/>
              <a:t>) Система, яка в </a:t>
            </a:r>
            <a:r>
              <a:rPr lang="ru-RU" sz="3200" dirty="0" err="1"/>
              <a:t>Україні</a:t>
            </a:r>
            <a:r>
              <a:rPr lang="ru-RU" sz="3200" dirty="0"/>
              <a:t> </a:t>
            </a:r>
            <a:r>
              <a:rPr lang="ru-RU" sz="3200" dirty="0" err="1"/>
              <a:t>називається</a:t>
            </a:r>
            <a:r>
              <a:rPr lang="ru-RU" sz="3200" dirty="0"/>
              <a:t> </a:t>
            </a:r>
            <a:r>
              <a:rPr lang="ru-RU" sz="3200" dirty="0" err="1" smtClean="0"/>
              <a:t>забезпеченням</a:t>
            </a:r>
            <a:r>
              <a:rPr lang="ru-RU" sz="3200" dirty="0" smtClean="0"/>
              <a:t> </a:t>
            </a:r>
            <a:r>
              <a:rPr lang="ru-RU" sz="3200" dirty="0" err="1" smtClean="0"/>
              <a:t>якості</a:t>
            </a:r>
            <a:r>
              <a:rPr lang="ru-RU" sz="3200" dirty="0"/>
              <a:t>, </a:t>
            </a:r>
            <a:r>
              <a:rPr lang="ru-RU" sz="3200" dirty="0" err="1" smtClean="0"/>
              <a:t>спрямована</a:t>
            </a:r>
            <a:r>
              <a:rPr lang="ru-RU" sz="3200" dirty="0" smtClean="0"/>
              <a:t> не </a:t>
            </a:r>
            <a:r>
              <a:rPr lang="ru-RU" sz="3200" dirty="0"/>
              <a:t>на </a:t>
            </a:r>
            <a:r>
              <a:rPr lang="ru-RU" sz="3200" dirty="0" err="1"/>
              <a:t>допомогу</a:t>
            </a:r>
            <a:r>
              <a:rPr lang="ru-RU" sz="3200" dirty="0"/>
              <a:t> </a:t>
            </a:r>
            <a:r>
              <a:rPr lang="ru-RU" sz="3200" dirty="0" err="1"/>
              <a:t>гравцям</a:t>
            </a:r>
            <a:r>
              <a:rPr lang="ru-RU" sz="3200" dirty="0"/>
              <a:t> в </a:t>
            </a:r>
            <a:r>
              <a:rPr lang="ru-RU" sz="3200" dirty="0" err="1"/>
              <a:t>сфері</a:t>
            </a:r>
            <a:r>
              <a:rPr lang="ru-RU" sz="3200" dirty="0"/>
              <a:t> ВО </a:t>
            </a:r>
            <a:r>
              <a:rPr lang="ru-RU" sz="3200" dirty="0" err="1"/>
              <a:t>розвиватися</a:t>
            </a:r>
            <a:r>
              <a:rPr lang="ru-RU" sz="3200" dirty="0"/>
              <a:t> в </a:t>
            </a:r>
            <a:r>
              <a:rPr lang="ru-RU" sz="3200" dirty="0" err="1"/>
              <a:t>напрямку</a:t>
            </a:r>
            <a:r>
              <a:rPr lang="ru-RU" sz="3200" dirty="0"/>
              <a:t> </a:t>
            </a:r>
            <a:r>
              <a:rPr lang="ru-RU" sz="3200" dirty="0" err="1" smtClean="0"/>
              <a:t>високої</a:t>
            </a:r>
            <a:r>
              <a:rPr lang="ru-RU" sz="3200" dirty="0" smtClean="0"/>
              <a:t> </a:t>
            </a:r>
            <a:r>
              <a:rPr lang="ru-RU" sz="3200" dirty="0" err="1"/>
              <a:t>якості</a:t>
            </a:r>
            <a:r>
              <a:rPr lang="ru-RU" sz="3200" dirty="0"/>
              <a:t>, а на </a:t>
            </a:r>
            <a:r>
              <a:rPr lang="ru-RU" sz="3200" dirty="0" smtClean="0"/>
              <a:t>контроль</a:t>
            </a:r>
            <a:r>
              <a:rPr lang="ru-RU" sz="3200" dirty="0"/>
              <a:t>, </a:t>
            </a:r>
            <a:r>
              <a:rPr lang="ru-RU" sz="3200" dirty="0" err="1"/>
              <a:t>тиск</a:t>
            </a:r>
            <a:r>
              <a:rPr lang="ru-RU" sz="3200" dirty="0"/>
              <a:t> і </a:t>
            </a:r>
            <a:r>
              <a:rPr lang="ru-RU" sz="3200" dirty="0" err="1" smtClean="0"/>
              <a:t>покарання</a:t>
            </a:r>
            <a:r>
              <a:rPr lang="ru-RU" sz="3200" dirty="0" smtClean="0"/>
              <a:t> тих</a:t>
            </a:r>
            <a:r>
              <a:rPr lang="ru-RU" sz="3200" dirty="0"/>
              <a:t>, </a:t>
            </a:r>
            <a:r>
              <a:rPr lang="ru-RU" sz="3200" dirty="0" err="1"/>
              <a:t>які</a:t>
            </a:r>
            <a:r>
              <a:rPr lang="ru-RU" sz="3200" dirty="0"/>
              <a:t> не </a:t>
            </a:r>
            <a:r>
              <a:rPr lang="ru-RU" sz="3200" dirty="0" err="1" smtClean="0"/>
              <a:t>відповідають</a:t>
            </a:r>
            <a:r>
              <a:rPr lang="ru-RU" sz="3200" dirty="0" smtClean="0"/>
              <a:t> </a:t>
            </a:r>
            <a:r>
              <a:rPr lang="ru-RU" sz="3200" dirty="0" err="1" smtClean="0"/>
              <a:t>встановленим</a:t>
            </a:r>
            <a:r>
              <a:rPr lang="ru-RU" sz="3200" dirty="0" smtClean="0"/>
              <a:t> </a:t>
            </a:r>
            <a:r>
              <a:rPr lang="ru-RU" sz="3200" dirty="0" err="1" smtClean="0"/>
              <a:t>критеріям</a:t>
            </a:r>
            <a:endParaRPr lang="ru-RU" sz="3200" dirty="0"/>
          </a:p>
          <a:p>
            <a:r>
              <a:rPr lang="ru-RU" sz="3000" dirty="0"/>
              <a:t>(5</a:t>
            </a:r>
            <a:r>
              <a:rPr lang="ru-RU" sz="3000" dirty="0" smtClean="0"/>
              <a:t>) </a:t>
            </a:r>
            <a:r>
              <a:rPr lang="ru-RU" sz="3000" dirty="0" err="1" smtClean="0"/>
              <a:t>Існуючі</a:t>
            </a:r>
            <a:r>
              <a:rPr lang="ru-RU" sz="3000" dirty="0" smtClean="0"/>
              <a:t> </a:t>
            </a:r>
            <a:r>
              <a:rPr lang="ru-RU" sz="3000" dirty="0" err="1"/>
              <a:t>процедури</a:t>
            </a:r>
            <a:r>
              <a:rPr lang="ru-RU" sz="3000" dirty="0"/>
              <a:t> </a:t>
            </a:r>
            <a:r>
              <a:rPr lang="ru-RU" sz="3000" dirty="0" err="1" smtClean="0"/>
              <a:t>забезпечення</a:t>
            </a:r>
            <a:r>
              <a:rPr lang="ru-RU" sz="3000" dirty="0" smtClean="0"/>
              <a:t> </a:t>
            </a:r>
            <a:r>
              <a:rPr lang="ru-RU" sz="3000" dirty="0" err="1"/>
              <a:t>якості</a:t>
            </a:r>
            <a:endParaRPr lang="ru-RU" sz="3000" dirty="0"/>
          </a:p>
          <a:p>
            <a:r>
              <a:rPr lang="ru-RU" sz="3000" dirty="0"/>
              <a:t>не є </a:t>
            </a:r>
            <a:r>
              <a:rPr lang="ru-RU" sz="3000" dirty="0" err="1" smtClean="0"/>
              <a:t>прозорими</a:t>
            </a:r>
            <a:r>
              <a:rPr lang="ru-RU" sz="3000" dirty="0" smtClean="0"/>
              <a:t> </a:t>
            </a:r>
            <a:r>
              <a:rPr lang="ru-RU" sz="3000" dirty="0" err="1" smtClean="0"/>
              <a:t>ані</a:t>
            </a:r>
            <a:r>
              <a:rPr lang="ru-RU" sz="3000" dirty="0" smtClean="0"/>
              <a:t> </a:t>
            </a:r>
            <a:r>
              <a:rPr lang="ru-RU" sz="3000" dirty="0"/>
              <a:t>для </a:t>
            </a:r>
            <a:r>
              <a:rPr lang="ru-RU" sz="3000" dirty="0" smtClean="0"/>
              <a:t>самих </a:t>
            </a:r>
            <a:r>
              <a:rPr lang="ru-RU" sz="3000" dirty="0" err="1"/>
              <a:t>учасників</a:t>
            </a:r>
            <a:r>
              <a:rPr lang="ru-RU" sz="3000" dirty="0"/>
              <a:t>, </a:t>
            </a:r>
            <a:r>
              <a:rPr lang="ru-RU" sz="3000" dirty="0" err="1"/>
              <a:t>ані</a:t>
            </a:r>
            <a:r>
              <a:rPr lang="ru-RU" sz="3000" dirty="0"/>
              <a:t> для </a:t>
            </a:r>
            <a:r>
              <a:rPr lang="ru-RU" sz="3000" dirty="0" err="1"/>
              <a:t>зовнішнього</a:t>
            </a:r>
            <a:r>
              <a:rPr lang="ru-RU" sz="3000" dirty="0"/>
              <a:t> </a:t>
            </a:r>
            <a:r>
              <a:rPr lang="ru-RU" sz="3000" dirty="0" err="1"/>
              <a:t>спостерігача</a:t>
            </a:r>
            <a:r>
              <a:rPr lang="ru-RU" sz="3000" dirty="0"/>
              <a:t> (</a:t>
            </a:r>
            <a:r>
              <a:rPr lang="ru-RU" sz="3000" dirty="0" err="1"/>
              <a:t>суспільство</a:t>
            </a:r>
            <a:r>
              <a:rPr lang="ru-RU" sz="3000" dirty="0"/>
              <a:t>, </a:t>
            </a:r>
          </a:p>
          <a:p>
            <a:r>
              <a:rPr lang="ru-RU" sz="3000" dirty="0" err="1" smtClean="0"/>
              <a:t>індустрія</a:t>
            </a:r>
            <a:r>
              <a:rPr lang="ru-RU" sz="3000" dirty="0" smtClean="0"/>
              <a:t>, </a:t>
            </a:r>
            <a:r>
              <a:rPr lang="ru-RU" sz="3000" dirty="0" err="1"/>
              <a:t>міжнародні</a:t>
            </a:r>
            <a:r>
              <a:rPr lang="ru-RU" sz="3000" dirty="0"/>
              <a:t> </a:t>
            </a:r>
            <a:r>
              <a:rPr lang="ru-RU" sz="3000" dirty="0" err="1"/>
              <a:t>експерти</a:t>
            </a:r>
            <a:r>
              <a:rPr lang="ru-RU" sz="3000" dirty="0"/>
              <a:t> </a:t>
            </a:r>
            <a:r>
              <a:rPr lang="ru-RU" sz="3000" dirty="0" err="1" smtClean="0"/>
              <a:t>тощо</a:t>
            </a:r>
            <a:r>
              <a:rPr lang="ru-RU" sz="3000" dirty="0" smtClean="0"/>
              <a:t>). </a:t>
            </a:r>
            <a:r>
              <a:rPr lang="ru-RU" sz="3000" dirty="0" err="1"/>
              <a:t>Немає</a:t>
            </a:r>
            <a:r>
              <a:rPr lang="ru-RU" sz="3000" dirty="0"/>
              <a:t> </a:t>
            </a:r>
            <a:r>
              <a:rPr lang="ru-RU" sz="3000" dirty="0" err="1"/>
              <a:t>прозорості</a:t>
            </a:r>
            <a:r>
              <a:rPr lang="ru-RU" sz="3000" dirty="0"/>
              <a:t> й в тому, </a:t>
            </a:r>
            <a:r>
              <a:rPr lang="ru-RU" sz="3000" dirty="0" smtClean="0"/>
              <a:t>як </a:t>
            </a:r>
            <a:r>
              <a:rPr lang="ru-RU" sz="3000" dirty="0" err="1"/>
              <a:t>спостереження</a:t>
            </a:r>
            <a:r>
              <a:rPr lang="ru-RU" sz="3000" dirty="0"/>
              <a:t> </a:t>
            </a:r>
            <a:r>
              <a:rPr lang="ru-RU" sz="3000" dirty="0" smtClean="0"/>
              <a:t>(</a:t>
            </a:r>
            <a:r>
              <a:rPr lang="ru-RU" sz="3000" dirty="0" err="1" smtClean="0"/>
              <a:t>моніторинг</a:t>
            </a:r>
            <a:r>
              <a:rPr lang="ru-RU" sz="3000" dirty="0"/>
              <a:t>) "</a:t>
            </a:r>
            <a:r>
              <a:rPr lang="ru-RU" sz="3000" dirty="0" err="1"/>
              <a:t>якості</a:t>
            </a:r>
            <a:r>
              <a:rPr lang="ru-RU" sz="3000" dirty="0"/>
              <a:t>" </a:t>
            </a:r>
            <a:r>
              <a:rPr lang="ru-RU" sz="3000" dirty="0" err="1"/>
              <a:t>призводить</a:t>
            </a:r>
            <a:r>
              <a:rPr lang="ru-RU" sz="3000" dirty="0"/>
              <a:t> до </a:t>
            </a:r>
            <a:r>
              <a:rPr lang="ru-RU" sz="3000" dirty="0" err="1" smtClean="0"/>
              <a:t>ухвалення</a:t>
            </a:r>
            <a:r>
              <a:rPr lang="ru-RU" sz="3000" dirty="0" smtClean="0"/>
              <a:t> </a:t>
            </a:r>
            <a:r>
              <a:rPr lang="ru-RU" sz="3000" dirty="0" err="1"/>
              <a:t>рішень</a:t>
            </a:r>
            <a:r>
              <a:rPr lang="ru-RU" sz="3000" dirty="0"/>
              <a:t> та </a:t>
            </a:r>
            <a:r>
              <a:rPr lang="ru-RU" sz="3000" dirty="0" err="1" smtClean="0"/>
              <a:t>дій</a:t>
            </a:r>
            <a:endParaRPr lang="uk-UA" sz="30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53</a:t>
            </a:fld>
            <a:endParaRPr lang="uk-UA" dirty="0"/>
          </a:p>
        </p:txBody>
      </p:sp>
    </p:spTree>
    <p:extLst>
      <p:ext uri="{BB962C8B-B14F-4D97-AF65-F5344CB8AC3E}">
        <p14:creationId xmlns:p14="http://schemas.microsoft.com/office/powerpoint/2010/main" xmlns="" val="47621118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163959"/>
            <a:ext cx="8316416" cy="769441"/>
          </a:xfrm>
          <a:prstGeom prst="rect">
            <a:avLst/>
          </a:prstGeom>
          <a:noFill/>
        </p:spPr>
        <p:txBody>
          <a:bodyPr wrap="square" rtlCol="0">
            <a:spAutoFit/>
          </a:bodyPr>
          <a:lstStyle/>
          <a:p>
            <a:pPr algn="ctr"/>
            <a:r>
              <a:rPr lang="uk-UA" sz="4400" b="1" dirty="0" smtClean="0"/>
              <a:t>Діагноз 2014 - 5</a:t>
            </a:r>
            <a:endParaRPr lang="ru-RU" sz="4400" b="1" dirty="0"/>
          </a:p>
        </p:txBody>
      </p:sp>
      <p:sp>
        <p:nvSpPr>
          <p:cNvPr id="4" name="TextBox 3"/>
          <p:cNvSpPr txBox="1"/>
          <p:nvPr/>
        </p:nvSpPr>
        <p:spPr>
          <a:xfrm>
            <a:off x="473395" y="764704"/>
            <a:ext cx="8532440" cy="5632311"/>
          </a:xfrm>
          <a:prstGeom prst="rect">
            <a:avLst/>
          </a:prstGeom>
          <a:noFill/>
        </p:spPr>
        <p:txBody>
          <a:bodyPr wrap="square" rtlCol="0">
            <a:spAutoFit/>
          </a:bodyPr>
          <a:lstStyle/>
          <a:p>
            <a:r>
              <a:rPr lang="uk-UA" sz="3000" dirty="0"/>
              <a:t>(6</a:t>
            </a:r>
            <a:r>
              <a:rPr lang="uk-UA" sz="3000" dirty="0" smtClean="0"/>
              <a:t>) Але </a:t>
            </a:r>
            <a:r>
              <a:rPr lang="uk-UA" sz="3000" dirty="0"/>
              <a:t>при </a:t>
            </a:r>
            <a:r>
              <a:rPr lang="uk-UA" sz="3000" dirty="0" smtClean="0"/>
              <a:t>цьому спостерігається надмірність органів, що контролюють якість </a:t>
            </a:r>
            <a:r>
              <a:rPr lang="uk-UA" sz="3000" dirty="0"/>
              <a:t>освіти. Їх неузгоджені дії і велика кількість процедур </a:t>
            </a:r>
          </a:p>
          <a:p>
            <a:r>
              <a:rPr lang="uk-UA" sz="3000" dirty="0"/>
              <a:t>оцінок якості освіти призводять до знецінення </a:t>
            </a:r>
            <a:r>
              <a:rPr lang="uk-UA" sz="3000" dirty="0" smtClean="0"/>
              <a:t>відповідних </a:t>
            </a:r>
            <a:r>
              <a:rPr lang="uk-UA" sz="3000" dirty="0"/>
              <a:t>процедур і </a:t>
            </a:r>
            <a:r>
              <a:rPr lang="uk-UA" sz="3000" dirty="0" smtClean="0"/>
              <a:t>зниження </a:t>
            </a:r>
            <a:r>
              <a:rPr lang="uk-UA" sz="3000" dirty="0"/>
              <a:t>мотивації ВНЗ до повноцінної участі в них.</a:t>
            </a:r>
          </a:p>
          <a:p>
            <a:r>
              <a:rPr lang="uk-UA" sz="3000" dirty="0"/>
              <a:t>(7</a:t>
            </a:r>
            <a:r>
              <a:rPr lang="uk-UA" sz="3000" dirty="0" smtClean="0"/>
              <a:t>) Дані </a:t>
            </a:r>
            <a:r>
              <a:rPr lang="uk-UA" sz="3000" dirty="0"/>
              <a:t>про освітні процеси, заявлені ВНЗ в різних </a:t>
            </a:r>
            <a:r>
              <a:rPr lang="uk-UA" sz="3000" dirty="0" smtClean="0"/>
              <a:t>звітах, в </a:t>
            </a:r>
            <a:r>
              <a:rPr lang="uk-UA" sz="3000" dirty="0"/>
              <a:t>своїй </a:t>
            </a:r>
            <a:r>
              <a:rPr lang="uk-UA" sz="3000" dirty="0" smtClean="0"/>
              <a:t>більшості є надлишковими</a:t>
            </a:r>
            <a:r>
              <a:rPr lang="uk-UA" sz="3000" dirty="0"/>
              <a:t>, недоречними і такими, що швидко </a:t>
            </a:r>
            <a:r>
              <a:rPr lang="uk-UA" sz="3000" dirty="0" smtClean="0"/>
              <a:t>застарівають. </a:t>
            </a:r>
            <a:r>
              <a:rPr lang="uk-UA" sz="3000" dirty="0"/>
              <a:t>Крім того, їх статистична природа не може </a:t>
            </a:r>
            <a:r>
              <a:rPr lang="uk-UA" sz="3000" dirty="0" smtClean="0"/>
              <a:t>відображати реальну </a:t>
            </a:r>
            <a:r>
              <a:rPr lang="uk-UA" sz="3000" dirty="0"/>
              <a:t>якість ВО, заслуги і досягнення.</a:t>
            </a:r>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54</a:t>
            </a:fld>
            <a:endParaRPr lang="uk-UA" dirty="0"/>
          </a:p>
        </p:txBody>
      </p:sp>
    </p:spTree>
    <p:extLst>
      <p:ext uri="{BB962C8B-B14F-4D97-AF65-F5344CB8AC3E}">
        <p14:creationId xmlns:p14="http://schemas.microsoft.com/office/powerpoint/2010/main" xmlns="" val="47621118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163959"/>
            <a:ext cx="8316416" cy="769441"/>
          </a:xfrm>
          <a:prstGeom prst="rect">
            <a:avLst/>
          </a:prstGeom>
          <a:noFill/>
        </p:spPr>
        <p:txBody>
          <a:bodyPr wrap="square" rtlCol="0">
            <a:spAutoFit/>
          </a:bodyPr>
          <a:lstStyle/>
          <a:p>
            <a:pPr algn="ctr"/>
            <a:r>
              <a:rPr lang="uk-UA" sz="4400" b="1" dirty="0" smtClean="0"/>
              <a:t>Діагноз 2014 - 6</a:t>
            </a:r>
            <a:endParaRPr lang="ru-RU" sz="4400" b="1" dirty="0"/>
          </a:p>
        </p:txBody>
      </p:sp>
      <p:sp>
        <p:nvSpPr>
          <p:cNvPr id="4" name="TextBox 3"/>
          <p:cNvSpPr txBox="1"/>
          <p:nvPr/>
        </p:nvSpPr>
        <p:spPr>
          <a:xfrm>
            <a:off x="473395" y="764704"/>
            <a:ext cx="8532440" cy="6093976"/>
          </a:xfrm>
          <a:prstGeom prst="rect">
            <a:avLst/>
          </a:prstGeom>
          <a:noFill/>
        </p:spPr>
        <p:txBody>
          <a:bodyPr wrap="square" rtlCol="0">
            <a:spAutoFit/>
          </a:bodyPr>
          <a:lstStyle/>
          <a:p>
            <a:r>
              <a:rPr lang="uk-UA" sz="3000" dirty="0"/>
              <a:t>(8</a:t>
            </a:r>
            <a:r>
              <a:rPr lang="uk-UA" sz="3000" dirty="0" smtClean="0"/>
              <a:t>) Майже всі державні </a:t>
            </a:r>
            <a:r>
              <a:rPr lang="uk-UA" sz="3000" dirty="0"/>
              <a:t>зобов'язання щодо </a:t>
            </a:r>
            <a:r>
              <a:rPr lang="uk-UA" sz="3000" dirty="0" smtClean="0"/>
              <a:t>вищої освіти і </a:t>
            </a:r>
            <a:r>
              <a:rPr lang="uk-UA" sz="3000" dirty="0"/>
              <a:t>науки </a:t>
            </a:r>
            <a:r>
              <a:rPr lang="uk-UA" sz="3000" dirty="0" smtClean="0"/>
              <a:t>не виконуються так</a:t>
            </a:r>
            <a:r>
              <a:rPr lang="uk-UA" sz="3000" dirty="0"/>
              <a:t>, як повідомляється (фінансування, </a:t>
            </a:r>
            <a:r>
              <a:rPr lang="uk-UA" sz="3000" dirty="0" smtClean="0"/>
              <a:t>пільги тощо)</a:t>
            </a:r>
            <a:endParaRPr lang="uk-UA" sz="3000" dirty="0"/>
          </a:p>
          <a:p>
            <a:r>
              <a:rPr lang="uk-UA" sz="3000" dirty="0"/>
              <a:t>(9</a:t>
            </a:r>
            <a:r>
              <a:rPr lang="uk-UA" sz="3000" dirty="0" smtClean="0"/>
              <a:t>) Всі </a:t>
            </a:r>
            <a:r>
              <a:rPr lang="uk-UA" sz="3000" dirty="0"/>
              <a:t>гравці в системі забезпечення якості </a:t>
            </a:r>
          </a:p>
          <a:p>
            <a:r>
              <a:rPr lang="uk-UA" sz="3000" dirty="0"/>
              <a:t>залежать від державної </a:t>
            </a:r>
            <a:r>
              <a:rPr lang="uk-UA" sz="3000" dirty="0" smtClean="0"/>
              <a:t>влади (тобто створені і </a:t>
            </a:r>
            <a:endParaRPr lang="uk-UA" sz="3000" dirty="0"/>
          </a:p>
          <a:p>
            <a:r>
              <a:rPr lang="uk-UA" sz="3000" dirty="0"/>
              <a:t>фінансовані державою), до їх </a:t>
            </a:r>
            <a:r>
              <a:rPr lang="uk-UA" sz="3000" dirty="0" smtClean="0"/>
              <a:t>діяльності немає </a:t>
            </a:r>
            <a:endParaRPr lang="uk-UA" sz="3000" dirty="0"/>
          </a:p>
          <a:p>
            <a:r>
              <a:rPr lang="uk-UA" sz="3000" dirty="0" smtClean="0"/>
              <a:t>достатньої довіри із-за неможливості об’єктивних рішень та дій </a:t>
            </a:r>
            <a:r>
              <a:rPr lang="uk-UA" sz="3000" dirty="0"/>
              <a:t>з їх </a:t>
            </a:r>
            <a:r>
              <a:rPr lang="uk-UA" sz="3000" dirty="0" smtClean="0"/>
              <a:t>боку</a:t>
            </a:r>
            <a:endParaRPr lang="uk-UA" sz="3000" dirty="0"/>
          </a:p>
          <a:p>
            <a:r>
              <a:rPr lang="uk-UA" sz="3000" dirty="0"/>
              <a:t>(10</a:t>
            </a:r>
            <a:r>
              <a:rPr lang="uk-UA" sz="3000" dirty="0" smtClean="0"/>
              <a:t>) Управління </a:t>
            </a:r>
            <a:r>
              <a:rPr lang="uk-UA" sz="3000" dirty="0"/>
              <a:t>ВО здійснюється в реальному часі </a:t>
            </a:r>
          </a:p>
          <a:p>
            <a:r>
              <a:rPr lang="uk-UA" sz="3000" dirty="0"/>
              <a:t>жорстко </a:t>
            </a:r>
            <a:r>
              <a:rPr lang="uk-UA" sz="3000" dirty="0" smtClean="0"/>
              <a:t>централізованою адміністративно-</a:t>
            </a:r>
            <a:endParaRPr lang="uk-UA" sz="3000" dirty="0"/>
          </a:p>
          <a:p>
            <a:r>
              <a:rPr lang="uk-UA" sz="3000" dirty="0"/>
              <a:t>командною </a:t>
            </a:r>
            <a:r>
              <a:rPr lang="uk-UA" sz="3000" dirty="0" smtClean="0"/>
              <a:t>системою, </a:t>
            </a:r>
            <a:r>
              <a:rPr lang="uk-UA" sz="3000" dirty="0"/>
              <a:t>у якій практично </a:t>
            </a:r>
          </a:p>
          <a:p>
            <a:r>
              <a:rPr lang="uk-UA" sz="3000" dirty="0"/>
              <a:t>немає місця для діяльності </a:t>
            </a:r>
            <a:r>
              <a:rPr lang="uk-UA" sz="3000" dirty="0" smtClean="0"/>
              <a:t>ВНЗ відповідно до </a:t>
            </a:r>
            <a:r>
              <a:rPr lang="uk-UA" sz="3000" dirty="0"/>
              <a:t>їх</a:t>
            </a:r>
          </a:p>
          <a:p>
            <a:r>
              <a:rPr lang="uk-UA" sz="3000" dirty="0" smtClean="0"/>
              <a:t>власних планів та цілей</a:t>
            </a:r>
            <a:endParaRPr lang="uk-UA" sz="3000" dirty="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55</a:t>
            </a:fld>
            <a:endParaRPr lang="uk-UA" dirty="0"/>
          </a:p>
        </p:txBody>
      </p:sp>
    </p:spTree>
    <p:extLst>
      <p:ext uri="{BB962C8B-B14F-4D97-AF65-F5344CB8AC3E}">
        <p14:creationId xmlns:p14="http://schemas.microsoft.com/office/powerpoint/2010/main" xmlns="" val="47621118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163959"/>
            <a:ext cx="8316416" cy="769441"/>
          </a:xfrm>
          <a:prstGeom prst="rect">
            <a:avLst/>
          </a:prstGeom>
          <a:noFill/>
        </p:spPr>
        <p:txBody>
          <a:bodyPr wrap="square" rtlCol="0">
            <a:spAutoFit/>
          </a:bodyPr>
          <a:lstStyle/>
          <a:p>
            <a:pPr algn="ctr"/>
            <a:r>
              <a:rPr lang="uk-UA" sz="4400" b="1" dirty="0" smtClean="0"/>
              <a:t>Діагноз 2014 - 7</a:t>
            </a:r>
            <a:endParaRPr lang="ru-RU" sz="4400" b="1" dirty="0"/>
          </a:p>
        </p:txBody>
      </p:sp>
      <p:sp>
        <p:nvSpPr>
          <p:cNvPr id="4" name="TextBox 3"/>
          <p:cNvSpPr txBox="1"/>
          <p:nvPr/>
        </p:nvSpPr>
        <p:spPr>
          <a:xfrm>
            <a:off x="438212" y="938083"/>
            <a:ext cx="8532440" cy="5170646"/>
          </a:xfrm>
          <a:prstGeom prst="rect">
            <a:avLst/>
          </a:prstGeom>
          <a:noFill/>
        </p:spPr>
        <p:txBody>
          <a:bodyPr wrap="square" rtlCol="0">
            <a:spAutoFit/>
          </a:bodyPr>
          <a:lstStyle/>
          <a:p>
            <a:r>
              <a:rPr lang="uk-UA" sz="3000" dirty="0"/>
              <a:t>(11</a:t>
            </a:r>
            <a:r>
              <a:rPr lang="uk-UA" sz="3000" dirty="0" smtClean="0"/>
              <a:t>) Потенційно важливі гравці не </a:t>
            </a:r>
            <a:r>
              <a:rPr lang="uk-UA" sz="3000" dirty="0"/>
              <a:t>мають </a:t>
            </a:r>
            <a:r>
              <a:rPr lang="uk-UA" sz="3000" dirty="0" smtClean="0"/>
              <a:t>влади в </a:t>
            </a:r>
            <a:r>
              <a:rPr lang="uk-UA" sz="3000" dirty="0"/>
              <a:t>національній </a:t>
            </a:r>
            <a:r>
              <a:rPr lang="uk-UA" sz="3000" dirty="0" smtClean="0"/>
              <a:t>системі забезпечення якості і </a:t>
            </a:r>
            <a:r>
              <a:rPr lang="uk-UA" sz="3000" dirty="0"/>
              <a:t>не мають правових засобів впливати на </a:t>
            </a:r>
            <a:r>
              <a:rPr lang="uk-UA" sz="3000" dirty="0" smtClean="0"/>
              <a:t>будь-які </a:t>
            </a:r>
            <a:r>
              <a:rPr lang="uk-UA" sz="3000" dirty="0"/>
              <a:t>рішення в рамках системи </a:t>
            </a:r>
            <a:r>
              <a:rPr lang="uk-UA" sz="3000" dirty="0" smtClean="0"/>
              <a:t>вищої освіти.</a:t>
            </a:r>
            <a:endParaRPr lang="uk-UA" sz="3000" dirty="0"/>
          </a:p>
          <a:p>
            <a:r>
              <a:rPr lang="uk-UA" sz="3000" dirty="0"/>
              <a:t>(12</a:t>
            </a:r>
            <a:r>
              <a:rPr lang="uk-UA" sz="3000" dirty="0" smtClean="0"/>
              <a:t>) Діяльність </a:t>
            </a:r>
            <a:r>
              <a:rPr lang="uk-UA" sz="3000" dirty="0"/>
              <a:t>персоналу ВНЗ пов’язана із </a:t>
            </a:r>
          </a:p>
          <a:p>
            <a:r>
              <a:rPr lang="uk-UA" sz="3000" dirty="0"/>
              <a:t>надзвичайно високим </a:t>
            </a:r>
            <a:r>
              <a:rPr lang="uk-UA" sz="3000" dirty="0" smtClean="0"/>
              <a:t>обсягом бюрократії, </a:t>
            </a:r>
            <a:endParaRPr lang="uk-UA" sz="3000" dirty="0"/>
          </a:p>
          <a:p>
            <a:r>
              <a:rPr lang="uk-UA" sz="3000" dirty="0" smtClean="0"/>
              <a:t>оскільки офіційне </a:t>
            </a:r>
            <a:r>
              <a:rPr lang="uk-UA" sz="3000" dirty="0"/>
              <a:t>звітування про </a:t>
            </a:r>
            <a:r>
              <a:rPr lang="uk-UA" sz="3000" dirty="0" smtClean="0"/>
              <a:t>"результати"</a:t>
            </a:r>
            <a:endParaRPr lang="uk-UA" sz="3000" dirty="0"/>
          </a:p>
          <a:p>
            <a:r>
              <a:rPr lang="uk-UA" sz="3000" dirty="0" smtClean="0"/>
              <a:t>стає більш </a:t>
            </a:r>
            <a:r>
              <a:rPr lang="uk-UA" sz="3000" dirty="0"/>
              <a:t>важливим, ніж самі </a:t>
            </a:r>
            <a:r>
              <a:rPr lang="uk-UA" sz="3000" dirty="0" smtClean="0"/>
              <a:t>досягнення. </a:t>
            </a:r>
            <a:r>
              <a:rPr lang="uk-UA" sz="3000" dirty="0"/>
              <a:t>Повна</a:t>
            </a:r>
          </a:p>
          <a:p>
            <a:r>
              <a:rPr lang="uk-UA" sz="3000" dirty="0"/>
              <a:t>відсутність </a:t>
            </a:r>
            <a:r>
              <a:rPr lang="uk-UA" sz="3000" dirty="0" smtClean="0"/>
              <a:t>часу не дозволяє навіть </a:t>
            </a:r>
            <a:r>
              <a:rPr lang="uk-UA" sz="3000" dirty="0"/>
              <a:t>думати про </a:t>
            </a:r>
          </a:p>
          <a:p>
            <a:r>
              <a:rPr lang="uk-UA" sz="3000" dirty="0"/>
              <a:t>якість </a:t>
            </a:r>
            <a:r>
              <a:rPr lang="uk-UA" sz="3000" dirty="0" smtClean="0"/>
              <a:t>результатів, </a:t>
            </a:r>
            <a:r>
              <a:rPr lang="uk-UA" sz="3000" dirty="0"/>
              <a:t>перебуваючи в </a:t>
            </a:r>
            <a:r>
              <a:rPr lang="uk-UA" sz="3000" dirty="0" smtClean="0"/>
              <a:t>безперервному </a:t>
            </a:r>
            <a:r>
              <a:rPr lang="uk-UA" sz="3000" dirty="0"/>
              <a:t>процесі звітності</a:t>
            </a:r>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56</a:t>
            </a:fld>
            <a:endParaRPr lang="uk-UA" dirty="0"/>
          </a:p>
        </p:txBody>
      </p:sp>
    </p:spTree>
    <p:extLst>
      <p:ext uri="{BB962C8B-B14F-4D97-AF65-F5344CB8AC3E}">
        <p14:creationId xmlns:p14="http://schemas.microsoft.com/office/powerpoint/2010/main" xmlns="" val="40474989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163959"/>
            <a:ext cx="8316416" cy="1877437"/>
          </a:xfrm>
          <a:prstGeom prst="rect">
            <a:avLst/>
          </a:prstGeom>
          <a:noFill/>
        </p:spPr>
        <p:txBody>
          <a:bodyPr wrap="square" rtlCol="0">
            <a:spAutoFit/>
          </a:bodyPr>
          <a:lstStyle/>
          <a:p>
            <a:pPr algn="ctr"/>
            <a:r>
              <a:rPr lang="uk-UA" sz="4800" b="1" dirty="0" smtClean="0"/>
              <a:t>Громадянське суспільство</a:t>
            </a:r>
            <a:r>
              <a:rPr lang="uk-UA" sz="6000" b="1" dirty="0" smtClean="0"/>
              <a:t> </a:t>
            </a:r>
          </a:p>
          <a:p>
            <a:pPr algn="ctr"/>
            <a:r>
              <a:rPr lang="uk-UA" sz="2800" dirty="0" smtClean="0"/>
              <a:t>(</a:t>
            </a:r>
            <a:r>
              <a:rPr lang="uk-UA" sz="2800" dirty="0" smtClean="0"/>
              <a:t>медіа, наукова, </a:t>
            </a:r>
            <a:r>
              <a:rPr lang="uk-UA" sz="2800" dirty="0" smtClean="0"/>
              <a:t>освітянська спільноти</a:t>
            </a:r>
            <a:r>
              <a:rPr lang="uk-UA" sz="2800" dirty="0" smtClean="0"/>
              <a:t>, </a:t>
            </a:r>
            <a:r>
              <a:rPr lang="uk-UA" sz="2800" dirty="0" smtClean="0"/>
              <a:t>громадські та </a:t>
            </a:r>
            <a:r>
              <a:rPr lang="uk-UA" sz="2800" dirty="0" smtClean="0"/>
              <a:t>міжнародні організації</a:t>
            </a:r>
            <a:r>
              <a:rPr lang="uk-UA" sz="2800" dirty="0" smtClean="0"/>
              <a:t>)</a:t>
            </a:r>
            <a:endParaRPr lang="ru-RU" sz="2800" b="1" dirty="0"/>
          </a:p>
        </p:txBody>
      </p:sp>
      <p:sp>
        <p:nvSpPr>
          <p:cNvPr id="4" name="TextBox 3"/>
          <p:cNvSpPr txBox="1"/>
          <p:nvPr/>
        </p:nvSpPr>
        <p:spPr>
          <a:xfrm>
            <a:off x="467544" y="1779687"/>
            <a:ext cx="8541212" cy="3600986"/>
          </a:xfrm>
          <a:prstGeom prst="rect">
            <a:avLst/>
          </a:prstGeom>
          <a:noFill/>
        </p:spPr>
        <p:txBody>
          <a:bodyPr wrap="square" rtlCol="0">
            <a:spAutoFit/>
          </a:bodyPr>
          <a:lstStyle/>
          <a:p>
            <a:pPr marL="571500" indent="-571500"/>
            <a:r>
              <a:rPr lang="uk-UA" sz="3600" dirty="0" smtClean="0"/>
              <a:t>Цілі:</a:t>
            </a:r>
            <a:r>
              <a:rPr lang="uk-UA" sz="3200" dirty="0" smtClean="0"/>
              <a:t> </a:t>
            </a:r>
            <a:r>
              <a:rPr lang="uk-UA" sz="3200" dirty="0" smtClean="0"/>
              <a:t>виховання </a:t>
            </a:r>
            <a:r>
              <a:rPr lang="uk-UA" sz="3200" dirty="0" smtClean="0"/>
              <a:t>критичного </a:t>
            </a:r>
            <a:r>
              <a:rPr lang="uk-UA" sz="3200" dirty="0" smtClean="0"/>
              <a:t>мислення</a:t>
            </a:r>
            <a:r>
              <a:rPr lang="uk-UA" sz="3200" dirty="0" smtClean="0"/>
              <a:t>, політичної </a:t>
            </a:r>
            <a:r>
              <a:rPr lang="uk-UA" sz="3200" dirty="0" smtClean="0"/>
              <a:t>свідомості та соціальної </a:t>
            </a:r>
            <a:r>
              <a:rPr lang="uk-UA" sz="3200" dirty="0" smtClean="0"/>
              <a:t>відповідальності, інтелектуальний </a:t>
            </a:r>
            <a:r>
              <a:rPr lang="uk-UA" sz="3200" dirty="0" smtClean="0"/>
              <a:t>та </a:t>
            </a:r>
            <a:r>
              <a:rPr lang="uk-UA" sz="3200" dirty="0" smtClean="0"/>
              <a:t>культурний рівень </a:t>
            </a:r>
            <a:r>
              <a:rPr lang="uk-UA" sz="3200" dirty="0" smtClean="0"/>
              <a:t>суспільства, </a:t>
            </a:r>
            <a:endParaRPr lang="uk-UA" sz="3200" dirty="0" smtClean="0"/>
          </a:p>
          <a:p>
            <a:pPr marL="571500" indent="-571500"/>
            <a:r>
              <a:rPr lang="uk-UA" sz="3200" dirty="0" smtClean="0"/>
              <a:t>Очікування суспільства: генератор реформ</a:t>
            </a:r>
          </a:p>
          <a:p>
            <a:pPr marL="571500" indent="-571500"/>
            <a:r>
              <a:rPr lang="uk-UA" sz="3200" dirty="0" smtClean="0"/>
              <a:t>Законодавча база: гранти</a:t>
            </a:r>
          </a:p>
          <a:p>
            <a:pPr marL="571500" indent="-571500"/>
            <a:r>
              <a:rPr lang="uk-UA" sz="3200" dirty="0" smtClean="0"/>
              <a:t>Сучасні тенденції: рушійна сила змін</a:t>
            </a:r>
            <a:endParaRPr lang="uk-UA" sz="3200" dirty="0" smtClean="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6</a:t>
            </a:fld>
            <a:endParaRPr lang="uk-UA" dirty="0"/>
          </a:p>
        </p:txBody>
      </p:sp>
    </p:spTree>
    <p:extLst>
      <p:ext uri="{BB962C8B-B14F-4D97-AF65-F5344CB8AC3E}">
        <p14:creationId xmlns:p14="http://schemas.microsoft.com/office/powerpoint/2010/main" xmlns="" val="33164320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3082375" y="3386055"/>
            <a:ext cx="6858001" cy="7200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155282" y="3392995"/>
            <a:ext cx="6858001" cy="7200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3395" y="109113"/>
            <a:ext cx="461429" cy="491853"/>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34824" y="148058"/>
            <a:ext cx="829456" cy="348280"/>
          </a:xfrm>
          <a:prstGeom prst="rect">
            <a:avLst/>
          </a:prstGeom>
        </p:spPr>
      </p:pic>
      <p:sp>
        <p:nvSpPr>
          <p:cNvPr id="3" name="TextBox 2"/>
          <p:cNvSpPr txBox="1"/>
          <p:nvPr/>
        </p:nvSpPr>
        <p:spPr>
          <a:xfrm>
            <a:off x="827584" y="0"/>
            <a:ext cx="8316416" cy="1384995"/>
          </a:xfrm>
          <a:prstGeom prst="rect">
            <a:avLst/>
          </a:prstGeom>
          <a:noFill/>
        </p:spPr>
        <p:txBody>
          <a:bodyPr wrap="square" rtlCol="0">
            <a:spAutoFit/>
          </a:bodyPr>
          <a:lstStyle/>
          <a:p>
            <a:pPr algn="ctr"/>
            <a:r>
              <a:rPr lang="uk-UA" sz="4800" b="1" dirty="0" smtClean="0"/>
              <a:t>Внутрішня спільнота</a:t>
            </a:r>
            <a:r>
              <a:rPr lang="uk-UA" sz="6000" b="1" dirty="0" smtClean="0"/>
              <a:t> </a:t>
            </a:r>
          </a:p>
          <a:p>
            <a:pPr algn="ctr"/>
            <a:r>
              <a:rPr lang="uk-UA" sz="2400" dirty="0" smtClean="0"/>
              <a:t>(адміністрація та викладачі)</a:t>
            </a:r>
            <a:endParaRPr lang="ru-RU" sz="2400" b="1" dirty="0"/>
          </a:p>
        </p:txBody>
      </p:sp>
      <p:sp>
        <p:nvSpPr>
          <p:cNvPr id="4" name="TextBox 3"/>
          <p:cNvSpPr txBox="1"/>
          <p:nvPr/>
        </p:nvSpPr>
        <p:spPr>
          <a:xfrm>
            <a:off x="467544" y="1287244"/>
            <a:ext cx="8541212" cy="6063198"/>
          </a:xfrm>
          <a:prstGeom prst="rect">
            <a:avLst/>
          </a:prstGeom>
          <a:noFill/>
        </p:spPr>
        <p:txBody>
          <a:bodyPr wrap="square" rtlCol="0">
            <a:spAutoFit/>
          </a:bodyPr>
          <a:lstStyle/>
          <a:p>
            <a:pPr marL="571500" indent="-571500"/>
            <a:r>
              <a:rPr lang="uk-UA" sz="3600" dirty="0" smtClean="0"/>
              <a:t>Цілі:</a:t>
            </a:r>
            <a:r>
              <a:rPr lang="uk-UA" sz="3200" dirty="0" smtClean="0"/>
              <a:t> зайнятість</a:t>
            </a:r>
            <a:r>
              <a:rPr lang="uk-UA" sz="3200" dirty="0" smtClean="0"/>
              <a:t>, добробут, соціальний статус та гарантії, наукове та професійне зростання, академічні </a:t>
            </a:r>
            <a:r>
              <a:rPr lang="uk-UA" sz="3200" dirty="0" smtClean="0"/>
              <a:t>свободи, </a:t>
            </a:r>
            <a:r>
              <a:rPr lang="uk-UA" sz="3200" dirty="0" smtClean="0"/>
              <a:t>стабільність і впевненість, </a:t>
            </a:r>
            <a:r>
              <a:rPr lang="uk-UA" sz="3200" smtClean="0"/>
              <a:t>кар’єрні </a:t>
            </a:r>
            <a:r>
              <a:rPr lang="uk-UA" sz="3200" smtClean="0"/>
              <a:t>перспективи </a:t>
            </a:r>
            <a:r>
              <a:rPr lang="uk-UA" sz="3200" dirty="0" smtClean="0"/>
              <a:t>для адміністрації та інших працівників ВНЗ</a:t>
            </a:r>
            <a:endParaRPr lang="uk-UA" sz="3200" dirty="0" smtClean="0"/>
          </a:p>
          <a:p>
            <a:pPr marL="571500" indent="-571500"/>
            <a:r>
              <a:rPr lang="uk-UA" sz="3200" dirty="0" smtClean="0"/>
              <a:t>Очікування суспільства: замовник, двигун, </a:t>
            </a:r>
            <a:r>
              <a:rPr lang="uk-UA" sz="3200" dirty="0" err="1" smtClean="0"/>
              <a:t>мотиватор</a:t>
            </a:r>
            <a:r>
              <a:rPr lang="uk-UA" sz="3200" dirty="0" smtClean="0"/>
              <a:t>, </a:t>
            </a:r>
            <a:r>
              <a:rPr lang="uk-UA" sz="3200" dirty="0" err="1" smtClean="0"/>
              <a:t>відбраковщик</a:t>
            </a:r>
            <a:endParaRPr lang="uk-UA" sz="3200" dirty="0" smtClean="0"/>
          </a:p>
          <a:p>
            <a:pPr marL="571500" indent="-571500"/>
            <a:r>
              <a:rPr lang="uk-UA" sz="3200" dirty="0" smtClean="0"/>
              <a:t>Законодавча база: наглядові ради від менеджменту</a:t>
            </a:r>
          </a:p>
          <a:p>
            <a:pPr marL="571500" indent="-571500"/>
            <a:r>
              <a:rPr lang="uk-UA" sz="3200" dirty="0" smtClean="0"/>
              <a:t>Сучасні тенденції: національна система кваліфікацій, практика та працевлаштування випускників, вплив на менеджмент</a:t>
            </a:r>
            <a:endParaRPr lang="uk-UA" sz="3200" dirty="0" smtClean="0"/>
          </a:p>
        </p:txBody>
      </p:sp>
      <p:sp>
        <p:nvSpPr>
          <p:cNvPr id="2" name="Місце для номера слайда 1"/>
          <p:cNvSpPr>
            <a:spLocks noGrp="1"/>
          </p:cNvSpPr>
          <p:nvPr>
            <p:ph type="sldNum" sz="quarter" idx="12"/>
          </p:nvPr>
        </p:nvSpPr>
        <p:spPr/>
        <p:txBody>
          <a:bodyPr/>
          <a:lstStyle/>
          <a:p>
            <a:fld id="{764F593F-0D5B-4CF0-BEE2-6583C73E7271}" type="slidenum">
              <a:rPr lang="uk-UA" smtClean="0"/>
              <a:pPr/>
              <a:t>7</a:t>
            </a:fld>
            <a:endParaRPr lang="uk-UA" dirty="0"/>
          </a:p>
        </p:txBody>
      </p:sp>
    </p:spTree>
    <p:extLst>
      <p:ext uri="{BB962C8B-B14F-4D97-AF65-F5344CB8AC3E}">
        <p14:creationId xmlns:p14="http://schemas.microsoft.com/office/powerpoint/2010/main" xmlns="" val="33164320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Проблеми системи управління вищою освітою (2008)</a:t>
            </a:r>
            <a:endParaRPr lang="ru-RU" dirty="0"/>
          </a:p>
        </p:txBody>
      </p:sp>
      <p:sp>
        <p:nvSpPr>
          <p:cNvPr id="3" name="Объект 2"/>
          <p:cNvSpPr>
            <a:spLocks noGrp="1"/>
          </p:cNvSpPr>
          <p:nvPr>
            <p:ph idx="1"/>
          </p:nvPr>
        </p:nvSpPr>
        <p:spPr/>
        <p:txBody>
          <a:bodyPr>
            <a:normAutofit fontScale="92500"/>
          </a:bodyPr>
          <a:lstStyle/>
          <a:p>
            <a:r>
              <a:rPr lang="ru-RU" dirty="0" err="1" smtClean="0"/>
              <a:t>Суцільна</a:t>
            </a:r>
            <a:r>
              <a:rPr lang="ru-RU" dirty="0" smtClean="0"/>
              <a:t> </a:t>
            </a:r>
            <a:r>
              <a:rPr lang="ru-RU" dirty="0" err="1" smtClean="0"/>
              <a:t>взаємна</a:t>
            </a:r>
            <a:r>
              <a:rPr lang="ru-RU" dirty="0" smtClean="0"/>
              <a:t> </a:t>
            </a:r>
            <a:r>
              <a:rPr lang="ru-RU" dirty="0" err="1" smtClean="0"/>
              <a:t>недовіра</a:t>
            </a:r>
            <a:r>
              <a:rPr lang="ru-RU" dirty="0" smtClean="0"/>
              <a:t> </a:t>
            </a:r>
            <a:r>
              <a:rPr lang="ru-RU" dirty="0" err="1"/>
              <a:t>між</a:t>
            </a:r>
            <a:r>
              <a:rPr lang="ru-RU" dirty="0"/>
              <a:t> </a:t>
            </a:r>
            <a:r>
              <a:rPr lang="ru-RU" dirty="0" err="1"/>
              <a:t>основними</a:t>
            </a:r>
            <a:r>
              <a:rPr lang="ru-RU" dirty="0"/>
              <a:t> </a:t>
            </a:r>
            <a:r>
              <a:rPr lang="ru-RU" dirty="0" err="1"/>
              <a:t>акторами</a:t>
            </a:r>
            <a:r>
              <a:rPr lang="ru-RU" dirty="0"/>
              <a:t>, </a:t>
            </a:r>
            <a:r>
              <a:rPr lang="ru-RU" dirty="0" err="1"/>
              <a:t>що</a:t>
            </a:r>
            <a:r>
              <a:rPr lang="ru-RU" dirty="0"/>
              <a:t> </a:t>
            </a:r>
            <a:r>
              <a:rPr lang="ru-RU" dirty="0" err="1"/>
              <a:t>корелює</a:t>
            </a:r>
            <a:r>
              <a:rPr lang="ru-RU" dirty="0"/>
              <a:t> з </a:t>
            </a:r>
            <a:r>
              <a:rPr lang="ru-RU" dirty="0" err="1"/>
              <a:t>аналогічними</a:t>
            </a:r>
            <a:r>
              <a:rPr lang="ru-RU" dirty="0"/>
              <a:t> </a:t>
            </a:r>
            <a:r>
              <a:rPr lang="ru-RU" dirty="0" err="1"/>
              <a:t>процесами</a:t>
            </a:r>
            <a:r>
              <a:rPr lang="ru-RU" dirty="0"/>
              <a:t> в </a:t>
            </a:r>
            <a:r>
              <a:rPr lang="ru-RU" dirty="0" err="1" smtClean="0"/>
              <a:t>суспільстві</a:t>
            </a:r>
            <a:endParaRPr lang="ru-RU" dirty="0" smtClean="0"/>
          </a:p>
          <a:p>
            <a:r>
              <a:rPr lang="ru-RU" u="sng" dirty="0" err="1" smtClean="0"/>
              <a:t>Недостатність</a:t>
            </a:r>
            <a:r>
              <a:rPr lang="ru-RU" u="sng" dirty="0" smtClean="0"/>
              <a:t> </a:t>
            </a:r>
            <a:r>
              <a:rPr lang="ru-RU" u="sng" dirty="0"/>
              <a:t>перспективного </a:t>
            </a:r>
            <a:r>
              <a:rPr lang="ru-RU" u="sng" dirty="0" err="1"/>
              <a:t>бачення</a:t>
            </a:r>
            <a:r>
              <a:rPr lang="ru-RU" u="sng" dirty="0"/>
              <a:t> </a:t>
            </a:r>
            <a:r>
              <a:rPr lang="ru-RU" u="sng" dirty="0" err="1"/>
              <a:t>розвитку</a:t>
            </a:r>
            <a:r>
              <a:rPr lang="ru-RU" u="sng" dirty="0"/>
              <a:t> </a:t>
            </a:r>
            <a:r>
              <a:rPr lang="ru-RU" u="sng" dirty="0" err="1"/>
              <a:t>галузі</a:t>
            </a:r>
            <a:r>
              <a:rPr lang="ru-RU" u="sng" dirty="0"/>
              <a:t>, </a:t>
            </a:r>
            <a:r>
              <a:rPr lang="ru-RU" u="sng" dirty="0" err="1"/>
              <a:t>практичну</a:t>
            </a:r>
            <a:r>
              <a:rPr lang="ru-RU" u="sng" dirty="0"/>
              <a:t> </a:t>
            </a:r>
            <a:r>
              <a:rPr lang="ru-RU" u="sng" dirty="0" err="1"/>
              <a:t>відсутність</a:t>
            </a:r>
            <a:r>
              <a:rPr lang="ru-RU" u="sng" dirty="0"/>
              <a:t> </a:t>
            </a:r>
            <a:r>
              <a:rPr lang="ru-RU" u="sng" dirty="0" err="1"/>
              <a:t>уявлень</a:t>
            </a:r>
            <a:r>
              <a:rPr lang="ru-RU" u="sng" dirty="0"/>
              <a:t> про шляхи та </a:t>
            </a:r>
            <a:r>
              <a:rPr lang="ru-RU" u="sng" dirty="0" err="1"/>
              <a:t>засоби</a:t>
            </a:r>
            <a:r>
              <a:rPr lang="ru-RU" u="sng" dirty="0"/>
              <a:t> </a:t>
            </a:r>
            <a:r>
              <a:rPr lang="ru-RU" u="sng" dirty="0" err="1"/>
              <a:t>його</a:t>
            </a:r>
            <a:r>
              <a:rPr lang="ru-RU" u="sng" dirty="0"/>
              <a:t> </a:t>
            </a:r>
            <a:r>
              <a:rPr lang="ru-RU" u="sng" dirty="0" err="1" smtClean="0"/>
              <a:t>досягнення</a:t>
            </a:r>
            <a:r>
              <a:rPr lang="ru-RU" u="sng" dirty="0" smtClean="0"/>
              <a:t> (Закон 2014 року </a:t>
            </a:r>
            <a:r>
              <a:rPr lang="ru-RU" u="sng" dirty="0" err="1" smtClean="0"/>
              <a:t>забезпечив</a:t>
            </a:r>
            <a:r>
              <a:rPr lang="ru-RU" u="sng" dirty="0" smtClean="0"/>
              <a:t> </a:t>
            </a:r>
            <a:r>
              <a:rPr lang="ru-RU" u="sng" dirty="0" err="1" smtClean="0"/>
              <a:t>прорив</a:t>
            </a:r>
            <a:r>
              <a:rPr lang="ru-RU" u="sng" dirty="0" smtClean="0"/>
              <a:t> з </a:t>
            </a:r>
            <a:r>
              <a:rPr lang="ru-RU" u="sng" dirty="0" err="1" smtClean="0"/>
              <a:t>цього</a:t>
            </a:r>
            <a:r>
              <a:rPr lang="ru-RU" u="sng" dirty="0" smtClean="0"/>
              <a:t> </a:t>
            </a:r>
            <a:r>
              <a:rPr lang="ru-RU" u="sng" dirty="0" err="1" smtClean="0"/>
              <a:t>питання</a:t>
            </a:r>
            <a:r>
              <a:rPr lang="ru-RU" u="sng" dirty="0" smtClean="0"/>
              <a:t>)</a:t>
            </a:r>
          </a:p>
          <a:p>
            <a:r>
              <a:rPr lang="ru-RU" dirty="0" err="1" smtClean="0"/>
              <a:t>Викривленість</a:t>
            </a:r>
            <a:r>
              <a:rPr lang="ru-RU" dirty="0" smtClean="0"/>
              <a:t> </a:t>
            </a:r>
            <a:r>
              <a:rPr lang="ru-RU" dirty="0"/>
              <a:t>конкурентного </a:t>
            </a:r>
            <a:r>
              <a:rPr lang="ru-RU" dirty="0" err="1"/>
              <a:t>середовища</a:t>
            </a:r>
            <a:r>
              <a:rPr lang="ru-RU" dirty="0"/>
              <a:t>, </a:t>
            </a:r>
            <a:r>
              <a:rPr lang="ru-RU" dirty="0" err="1"/>
              <a:t>що</a:t>
            </a:r>
            <a:r>
              <a:rPr lang="ru-RU" dirty="0"/>
              <a:t> </a:t>
            </a:r>
            <a:r>
              <a:rPr lang="ru-RU" dirty="0" err="1"/>
              <a:t>придушує</a:t>
            </a:r>
            <a:r>
              <a:rPr lang="ru-RU" dirty="0"/>
              <a:t> </a:t>
            </a:r>
            <a:r>
              <a:rPr lang="ru-RU" dirty="0" err="1"/>
              <a:t>природні</a:t>
            </a:r>
            <a:r>
              <a:rPr lang="ru-RU" dirty="0"/>
              <a:t> </a:t>
            </a:r>
            <a:r>
              <a:rPr lang="ru-RU" dirty="0" err="1"/>
              <a:t>процеси</a:t>
            </a:r>
            <a:r>
              <a:rPr lang="ru-RU" dirty="0"/>
              <a:t> </a:t>
            </a:r>
            <a:r>
              <a:rPr lang="ru-RU" dirty="0" err="1"/>
              <a:t>розвитку</a:t>
            </a:r>
            <a:r>
              <a:rPr lang="ru-RU" dirty="0"/>
              <a:t> </a:t>
            </a:r>
            <a:r>
              <a:rPr lang="ru-RU" dirty="0" err="1" smtClean="0"/>
              <a:t>галузі</a:t>
            </a:r>
            <a:endParaRPr lang="ru-RU" dirty="0"/>
          </a:p>
        </p:txBody>
      </p:sp>
    </p:spTree>
    <p:extLst>
      <p:ext uri="{BB962C8B-B14F-4D97-AF65-F5344CB8AC3E}">
        <p14:creationId xmlns:p14="http://schemas.microsoft.com/office/powerpoint/2010/main" xmlns="" val="41384611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Внутрішні виклики</a:t>
            </a:r>
            <a:endParaRPr lang="uk-UA" dirty="0"/>
          </a:p>
        </p:txBody>
      </p:sp>
      <p:sp>
        <p:nvSpPr>
          <p:cNvPr id="3" name="Содержимое 2"/>
          <p:cNvSpPr>
            <a:spLocks noGrp="1"/>
          </p:cNvSpPr>
          <p:nvPr>
            <p:ph idx="1"/>
          </p:nvPr>
        </p:nvSpPr>
        <p:spPr>
          <a:xfrm>
            <a:off x="457200" y="1340768"/>
            <a:ext cx="8229600" cy="5112568"/>
          </a:xfrm>
        </p:spPr>
        <p:txBody>
          <a:bodyPr>
            <a:normAutofit/>
          </a:bodyPr>
          <a:lstStyle/>
          <a:p>
            <a:r>
              <a:rPr lang="uk-UA" sz="3600" dirty="0" smtClean="0"/>
              <a:t>Анексія, окупація, війна, евакуація, пріоритетне фінансування оборони </a:t>
            </a:r>
          </a:p>
          <a:p>
            <a:r>
              <a:rPr lang="uk-UA" sz="3600" dirty="0" smtClean="0"/>
              <a:t>Поєднання фінансової, економічної, демографічної кризи.</a:t>
            </a:r>
          </a:p>
          <a:p>
            <a:r>
              <a:rPr lang="uk-UA" sz="3600" dirty="0" smtClean="0"/>
              <a:t>Корупція та неефективність управління</a:t>
            </a:r>
          </a:p>
          <a:p>
            <a:r>
              <a:rPr lang="uk-UA" sz="3600" dirty="0" smtClean="0"/>
              <a:t>Кінець радянської ресурсної спадщини</a:t>
            </a:r>
          </a:p>
          <a:p>
            <a:r>
              <a:rPr lang="uk-UA" sz="3600" dirty="0" smtClean="0"/>
              <a:t>Боязнь відкритості</a:t>
            </a:r>
          </a:p>
          <a:p>
            <a:endParaRPr lang="uk-UA" sz="3600" dirty="0" smtClean="0"/>
          </a:p>
          <a:p>
            <a:endParaRPr lang="uk-UA" dirty="0" smtClean="0"/>
          </a:p>
          <a:p>
            <a:endParaRPr lang="uk-UA" dirty="0" smtClean="0"/>
          </a:p>
        </p:txBody>
      </p:sp>
      <p:sp>
        <p:nvSpPr>
          <p:cNvPr id="4" name="Номер слайда 3"/>
          <p:cNvSpPr>
            <a:spLocks noGrp="1"/>
          </p:cNvSpPr>
          <p:nvPr>
            <p:ph type="sldNum" sz="quarter" idx="12"/>
          </p:nvPr>
        </p:nvSpPr>
        <p:spPr/>
        <p:txBody>
          <a:bodyPr/>
          <a:lstStyle/>
          <a:p>
            <a:fld id="{725C68B6-61C2-468F-89AB-4B9F7531AA68}" type="slidenum">
              <a:rPr lang="ru-RU" smtClean="0"/>
              <a:pPr/>
              <a:t>9</a:t>
            </a:fld>
            <a:endParaRPr lang="ru-RU"/>
          </a:p>
        </p:txBody>
      </p:sp>
    </p:spTree>
    <p:extLst>
      <p:ext uri="{BB962C8B-B14F-4D97-AF65-F5344CB8AC3E}">
        <p14:creationId xmlns:p14="http://schemas.microsoft.com/office/powerpoint/2010/main" xmlns="" val="187768222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1513</TotalTime>
  <Words>3362</Words>
  <Application>Microsoft Office PowerPoint</Application>
  <PresentationFormat>Экран (4:3)</PresentationFormat>
  <Paragraphs>385</Paragraphs>
  <Slides>56</Slides>
  <Notes>43</Notes>
  <HiddenSlides>0</HiddenSlides>
  <MMClips>0</MMClips>
  <ScaleCrop>false</ScaleCrop>
  <HeadingPairs>
    <vt:vector size="4" baseType="variant">
      <vt:variant>
        <vt:lpstr>Тема</vt:lpstr>
      </vt:variant>
      <vt:variant>
        <vt:i4>1</vt:i4>
      </vt:variant>
      <vt:variant>
        <vt:lpstr>Заголовки слайдов</vt:lpstr>
      </vt:variant>
      <vt:variant>
        <vt:i4>56</vt:i4>
      </vt:variant>
    </vt:vector>
  </HeadingPairs>
  <TitlesOfParts>
    <vt:vector size="57" baseType="lpstr">
      <vt:lpstr>Тема Office</vt:lpstr>
      <vt:lpstr>Слайд 1</vt:lpstr>
      <vt:lpstr>Слайд 2</vt:lpstr>
      <vt:lpstr>Слайд 3</vt:lpstr>
      <vt:lpstr>Слайд 4</vt:lpstr>
      <vt:lpstr>Слайд 5</vt:lpstr>
      <vt:lpstr>Слайд 6</vt:lpstr>
      <vt:lpstr>Слайд 7</vt:lpstr>
      <vt:lpstr>Проблеми системи управління вищою освітою (2008)</vt:lpstr>
      <vt:lpstr>Внутрішні виклики</vt:lpstr>
      <vt:lpstr>Зовнішні виклики</vt:lpstr>
      <vt:lpstr>Наші відповіді</vt:lpstr>
      <vt:lpstr>Закон «Про вищу освіту» (2014)</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Довгий шлях ліцензування</vt:lpstr>
      <vt:lpstr>Нове ліцензійне законодавство</vt:lpstr>
      <vt:lpstr>Нові Ліцензійні умови</vt:lpstr>
      <vt:lpstr>Сучасне розуміння ролі та місця академічного персоналу вищої школи</vt:lpstr>
      <vt:lpstr>Ієрархічна система вимог до академічного персоналу</vt:lpstr>
      <vt:lpstr>Реформування системи вимог до академічного персоналу</vt:lpstr>
      <vt:lpstr>Започаткування провадження освітньої діяльності</vt:lpstr>
      <vt:lpstr>Провадження освітньої діяльності</vt:lpstr>
      <vt:lpstr>Провадження освітньої діяльності</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Презентація PowerPoint</dc:title>
  <dc:creator>Sara Yasmeen (Wipro Technologies)</dc:creator>
  <cp:lastModifiedBy>Шаров Олег Ігорович</cp:lastModifiedBy>
  <cp:revision>144</cp:revision>
  <cp:lastPrinted>2017-01-27T20:20:34Z</cp:lastPrinted>
  <dcterms:created xsi:type="dcterms:W3CDTF">2010-02-23T11:30:32Z</dcterms:created>
  <dcterms:modified xsi:type="dcterms:W3CDTF">2017-02-15T18:31:56Z</dcterms:modified>
</cp:coreProperties>
</file>