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rawings/drawing4.xml" ContentType="application/vnd.openxmlformats-officedocument.drawingml.chartshap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6.xml" ContentType="application/vnd.openxmlformats-officedocument.drawingml.chart+xml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rawings/drawing5.xml" ContentType="application/vnd.openxmlformats-officedocument.drawingml.chartshapes+xml"/>
  <Override PartName="/ppt/drawings/drawing6.xml" ContentType="application/vnd.openxmlformats-officedocument.drawingml.chartshape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rawings/drawing3.xml" ContentType="application/vnd.openxmlformats-officedocument.drawingml.chartshapes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485" r:id="rId3"/>
    <p:sldId id="486" r:id="rId4"/>
    <p:sldId id="487" r:id="rId5"/>
    <p:sldId id="488" r:id="rId6"/>
    <p:sldId id="489" r:id="rId7"/>
    <p:sldId id="415" r:id="rId8"/>
    <p:sldId id="483" r:id="rId9"/>
    <p:sldId id="484" r:id="rId10"/>
    <p:sldId id="477" r:id="rId11"/>
    <p:sldId id="490" r:id="rId12"/>
    <p:sldId id="478" r:id="rId13"/>
    <p:sldId id="491" r:id="rId14"/>
    <p:sldId id="492" r:id="rId15"/>
    <p:sldId id="479" r:id="rId16"/>
    <p:sldId id="493" r:id="rId17"/>
    <p:sldId id="480" r:id="rId18"/>
    <p:sldId id="481" r:id="rId19"/>
    <p:sldId id="482" r:id="rId20"/>
  </p:sldIdLst>
  <p:sldSz cx="9144000" cy="6858000" type="screen4x3"/>
  <p:notesSz cx="6761163" cy="9942513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kovtunets" initials="k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515" autoAdjust="0"/>
    <p:restoredTop sz="94660"/>
  </p:normalViewPr>
  <p:slideViewPr>
    <p:cSldViewPr>
      <p:cViewPr>
        <p:scale>
          <a:sx n="50" d="100"/>
          <a:sy n="50" d="100"/>
        </p:scale>
        <p:origin x="-1094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2222" y="-77"/>
      </p:cViewPr>
      <p:guideLst>
        <p:guide orient="horz" pos="3131"/>
        <p:guide pos="2129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sharov\&#1044;&#1077;&#1087;&#1072;&#1088;&#1090;&#1072;&#1084;&#1077;&#1085;&#1090;\701%20&#1054;&#1089;&#1074;&#1110;&#1090;&#1085;&#1103;%20&#1072;&#1085;&#1072;&#1083;&#1110;&#1090;&#1080;&#1082;&#1072;\&#1044;&#1086;%20&#1079;&#1074;&#1110;&#1090;&#1091;%20&#1087;&#1088;&#1086;%20&#1074;&#1089;&#1090;&#1091;&#1087;&#1085;&#1091;%20&#1082;&#1072;&#1084;&#1087;&#1072;&#1085;&#1110;&#1102;%202017%20&#1088;&#1086;&#1082;&#1091;\&#1044;&#1086;%20&#1079;&#1074;&#1110;&#1090;&#1091;%20&#1087;&#1088;&#1086;%20&#1074;&#1089;&#1090;&#1091;&#1087;&#1085;&#1091;%20&#1082;&#1072;&#1084;&#1087;&#1072;&#1085;&#1110;&#1102;%202016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Users\sharov\&#1044;&#1077;&#1087;&#1072;&#1088;&#1090;&#1072;&#1084;&#1077;&#1085;&#1090;\701%20&#1054;&#1089;&#1074;&#1110;&#1090;&#1085;&#1103;%20&#1072;&#1085;&#1072;&#1083;&#1110;&#1090;&#1080;&#1082;&#1072;\&#1044;&#1086;%20&#1079;&#1074;&#1110;&#1090;&#1091;%20&#1087;&#1088;&#1086;%20&#1074;&#1089;&#1090;&#1091;&#1087;&#1085;&#1091;%20&#1082;&#1072;&#1084;&#1087;&#1072;&#1085;&#1110;&#1102;%202017%20&#1088;&#1086;&#1082;&#1091;\&#1044;&#1086;%20&#1079;&#1074;&#1110;&#1090;&#1091;%20&#1087;&#1088;&#1086;%20&#1074;&#1089;&#1090;&#1091;&#1087;&#1085;&#1091;%20&#1082;&#1072;&#1084;&#1087;&#1072;&#1085;&#1110;&#1102;%202016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file:///C:\Users\sharov\&#1044;&#1077;&#1087;&#1072;&#1088;&#1090;&#1072;&#1084;&#1077;&#1085;&#1090;\0001%20&#1042;&#1057;&#1058;&#1059;&#1055;\&#1044;&#1086;%20&#1079;&#1074;&#1110;&#1090;&#1091;%20&#1087;&#1088;&#1086;%20&#1074;&#1089;&#1090;&#1091;&#1087;&#1085;&#1091;%20&#1082;&#1072;&#1084;&#1087;&#1072;&#1085;&#1110;&#1102;%202016%20&#1088;&#1086;&#1082;&#1091;\&#1044;&#1086;%20&#1079;&#1074;&#1110;&#1090;&#1091;%20&#1087;&#1088;&#1086;%20&#1074;&#1089;&#1090;&#1091;&#1087;&#1085;&#1091;%20&#1082;&#1072;&#1084;&#1087;&#1072;&#1085;&#1110;&#1102;%202016.xlsx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oleObject" Target="file:///D:\&#1044;&#1077;&#1087;&#1072;&#1088;&#1090;&#1072;&#1084;&#1077;&#1085;&#1090;%203-12-16\0001%20&#1042;&#1057;&#1058;&#1059;&#1055;\&#1044;&#1086;%20&#1079;&#1074;&#1110;&#1090;&#1091;%20&#1087;&#1088;&#1086;%20&#1074;&#1089;&#1090;&#1091;&#1087;&#1085;&#1091;%20&#1082;&#1072;&#1084;&#1087;&#1072;&#1085;&#1110;&#1102;%202016%20&#1088;&#1086;&#1082;&#1091;\out_5324-&#1042;&#1089;&#1090;&#1091;&#1087;-2016%20&#1079;%20&#1087;&#1088;&#1110;&#1086;&#1088;&#1080;&#1090;&#1077;&#1090;&#1072;&#1084;&#1080;%202.xlsx" TargetMode="Externa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oleObject" Target="file:///C:\Users\sharov\&#1044;&#1077;&#1087;&#1072;&#1088;&#1090;&#1072;&#1084;&#1077;&#1085;&#1090;\0001%20&#1042;&#1057;&#1058;&#1059;&#1055;\&#1057;&#1087;&#1110;&#1083;&#1082;&#1072;%20&#1088;&#1077;&#1082;&#1090;&#1086;&#1088;&#1110;&#1074;%2014-6-16\&#1057;&#1090;&#1072;&#1090;&#1080;&#1089;&#1090;&#1080;&#1082;&#1072;%20&#1074;&#1089;&#1090;&#1091;&#1087;&#1091;.xlsx" TargetMode="Externa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oleObject" Target="file:///C:\Users\Toshiba\Desktop\&#1051;&#1100;&#1074;&#1110;&#1074;-&#1061;&#1072;&#1088;&#1082;&#1110;&#1074;%2012-16\&#1057;&#1090;&#1072;&#1090;&#1080;&#1089;&#1090;&#1080;&#1082;&#1072;%20&#1074;&#1089;&#1090;&#1091;&#1087;&#1091;%202015-2016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uk-UA"/>
  <c:chart>
    <c:plotArea>
      <c:layout/>
      <c:scatterChart>
        <c:scatterStyle val="smoothMarker"/>
        <c:ser>
          <c:idx val="0"/>
          <c:order val="0"/>
          <c:tx>
            <c:strRef>
              <c:f>Демографія!$C$1</c:f>
              <c:strCache>
                <c:ptCount val="1"/>
                <c:pt idx="0">
                  <c:v>Україна*</c:v>
                </c:pt>
              </c:strCache>
            </c:strRef>
          </c:tx>
          <c:spPr>
            <a:ln>
              <a:solidFill>
                <a:srgbClr val="00B050"/>
              </a:solidFill>
            </a:ln>
          </c:spPr>
          <c:marker>
            <c:symbol val="none"/>
          </c:marker>
          <c:xVal>
            <c:numRef>
              <c:f>Демографія!$B$2:$B$43</c:f>
              <c:numCache>
                <c:formatCode>General</c:formatCode>
                <c:ptCount val="42"/>
                <c:pt idx="0">
                  <c:v>1991</c:v>
                </c:pt>
                <c:pt idx="1">
                  <c:v>1992</c:v>
                </c:pt>
                <c:pt idx="2">
                  <c:v>1993</c:v>
                </c:pt>
                <c:pt idx="3">
                  <c:v>1994</c:v>
                </c:pt>
                <c:pt idx="4">
                  <c:v>1995</c:v>
                </c:pt>
                <c:pt idx="5">
                  <c:v>1996</c:v>
                </c:pt>
                <c:pt idx="6">
                  <c:v>1997</c:v>
                </c:pt>
                <c:pt idx="7">
                  <c:v>1998</c:v>
                </c:pt>
                <c:pt idx="8">
                  <c:v>1999</c:v>
                </c:pt>
                <c:pt idx="9">
                  <c:v>2000</c:v>
                </c:pt>
                <c:pt idx="10">
                  <c:v>2001</c:v>
                </c:pt>
                <c:pt idx="11">
                  <c:v>2002</c:v>
                </c:pt>
                <c:pt idx="12">
                  <c:v>2003</c:v>
                </c:pt>
                <c:pt idx="13">
                  <c:v>2004</c:v>
                </c:pt>
                <c:pt idx="14">
                  <c:v>2005</c:v>
                </c:pt>
                <c:pt idx="15">
                  <c:v>2006</c:v>
                </c:pt>
                <c:pt idx="16">
                  <c:v>2007</c:v>
                </c:pt>
                <c:pt idx="17">
                  <c:v>2008</c:v>
                </c:pt>
                <c:pt idx="18">
                  <c:v>2009</c:v>
                </c:pt>
                <c:pt idx="19">
                  <c:v>2010</c:v>
                </c:pt>
                <c:pt idx="20">
                  <c:v>2011</c:v>
                </c:pt>
                <c:pt idx="21">
                  <c:v>2012</c:v>
                </c:pt>
                <c:pt idx="22">
                  <c:v>2013</c:v>
                </c:pt>
                <c:pt idx="23">
                  <c:v>2014</c:v>
                </c:pt>
                <c:pt idx="24">
                  <c:v>2015</c:v>
                </c:pt>
                <c:pt idx="25">
                  <c:v>2016</c:v>
                </c:pt>
                <c:pt idx="26">
                  <c:v>2017</c:v>
                </c:pt>
                <c:pt idx="27">
                  <c:v>2018</c:v>
                </c:pt>
                <c:pt idx="28">
                  <c:v>2019</c:v>
                </c:pt>
                <c:pt idx="29">
                  <c:v>2020</c:v>
                </c:pt>
                <c:pt idx="30">
                  <c:v>2021</c:v>
                </c:pt>
                <c:pt idx="31">
                  <c:v>2022</c:v>
                </c:pt>
                <c:pt idx="32">
                  <c:v>2023</c:v>
                </c:pt>
                <c:pt idx="33">
                  <c:v>2024</c:v>
                </c:pt>
                <c:pt idx="34">
                  <c:v>2025</c:v>
                </c:pt>
                <c:pt idx="35">
                  <c:v>2026</c:v>
                </c:pt>
                <c:pt idx="36">
                  <c:v>2027</c:v>
                </c:pt>
                <c:pt idx="37">
                  <c:v>2028</c:v>
                </c:pt>
                <c:pt idx="38">
                  <c:v>2029</c:v>
                </c:pt>
                <c:pt idx="39">
                  <c:v>2030</c:v>
                </c:pt>
                <c:pt idx="40">
                  <c:v>2031</c:v>
                </c:pt>
                <c:pt idx="41">
                  <c:v>2032</c:v>
                </c:pt>
              </c:numCache>
            </c:numRef>
          </c:xVal>
          <c:yVal>
            <c:numRef>
              <c:f>Демографія!$C$2:$C$43</c:f>
              <c:numCache>
                <c:formatCode>#,##0</c:formatCode>
                <c:ptCount val="42"/>
                <c:pt idx="0">
                  <c:v>736616</c:v>
                </c:pt>
                <c:pt idx="1">
                  <c:v>738857</c:v>
                </c:pt>
                <c:pt idx="2">
                  <c:v>747069</c:v>
                </c:pt>
                <c:pt idx="3">
                  <c:v>726217</c:v>
                </c:pt>
                <c:pt idx="4">
                  <c:v>732187</c:v>
                </c:pt>
                <c:pt idx="5">
                  <c:v>735188</c:v>
                </c:pt>
                <c:pt idx="6">
                  <c:v>742489</c:v>
                </c:pt>
                <c:pt idx="7">
                  <c:v>733183</c:v>
                </c:pt>
                <c:pt idx="8">
                  <c:v>745591</c:v>
                </c:pt>
                <c:pt idx="9">
                  <c:v>807111</c:v>
                </c:pt>
                <c:pt idx="10">
                  <c:v>792035</c:v>
                </c:pt>
                <c:pt idx="11">
                  <c:v>762775</c:v>
                </c:pt>
                <c:pt idx="12">
                  <c:v>792574</c:v>
                </c:pt>
                <c:pt idx="13">
                  <c:v>760851</c:v>
                </c:pt>
                <c:pt idx="14">
                  <c:v>744056</c:v>
                </c:pt>
                <c:pt idx="15">
                  <c:v>690981</c:v>
                </c:pt>
                <c:pt idx="16">
                  <c:v>657202</c:v>
                </c:pt>
                <c:pt idx="17">
                  <c:v>630813</c:v>
                </c:pt>
                <c:pt idx="18">
                  <c:v>596785</c:v>
                </c:pt>
                <c:pt idx="19">
                  <c:v>557487</c:v>
                </c:pt>
                <c:pt idx="20">
                  <c:v>521545</c:v>
                </c:pt>
                <c:pt idx="21">
                  <c:v>492861</c:v>
                </c:pt>
                <c:pt idx="22">
                  <c:v>467211</c:v>
                </c:pt>
                <c:pt idx="23" formatCode="0">
                  <c:v>406733.17</c:v>
                </c:pt>
                <c:pt idx="24" formatCode="0">
                  <c:v>385141.49000000022</c:v>
                </c:pt>
                <c:pt idx="25" formatCode="0">
                  <c:v>357110.94</c:v>
                </c:pt>
                <c:pt idx="26" formatCode="0">
                  <c:v>352946.25</c:v>
                </c:pt>
                <c:pt idx="27" formatCode="0">
                  <c:v>344315.63</c:v>
                </c:pt>
                <c:pt idx="28" formatCode="0">
                  <c:v>356717.68</c:v>
                </c:pt>
                <c:pt idx="29" formatCode="0">
                  <c:v>372115.7</c:v>
                </c:pt>
                <c:pt idx="30" formatCode="0">
                  <c:v>389102.04</c:v>
                </c:pt>
                <c:pt idx="31" formatCode="0">
                  <c:v>387802.4</c:v>
                </c:pt>
                <c:pt idx="32" formatCode="0">
                  <c:v>418158.25</c:v>
                </c:pt>
                <c:pt idx="33" formatCode="0">
                  <c:v>428186.67</c:v>
                </c:pt>
                <c:pt idx="34">
                  <c:v>451871.26500000001</c:v>
                </c:pt>
                <c:pt idx="35">
                  <c:v>453584.625</c:v>
                </c:pt>
                <c:pt idx="36">
                  <c:v>440454.76500000001</c:v>
                </c:pt>
                <c:pt idx="37">
                  <c:v>444796.57500000001</c:v>
                </c:pt>
                <c:pt idx="38">
                  <c:v>460823.92500000022</c:v>
                </c:pt>
                <c:pt idx="39">
                  <c:v>445736.44500000001</c:v>
                </c:pt>
                <c:pt idx="40">
                  <c:v>412315.30499999999</c:v>
                </c:pt>
                <c:pt idx="41">
                  <c:v>364443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Демографія!$D$1</c:f>
              <c:strCache>
                <c:ptCount val="1"/>
                <c:pt idx="0">
                  <c:v>Україна</c:v>
                </c:pt>
              </c:strCache>
            </c:strRef>
          </c:tx>
          <c:spPr>
            <a:ln>
              <a:solidFill>
                <a:schemeClr val="tx2"/>
              </a:solidFill>
            </a:ln>
          </c:spPr>
          <c:marker>
            <c:symbol val="none"/>
          </c:marker>
          <c:xVal>
            <c:numRef>
              <c:f>Демографія!$B$2:$B$43</c:f>
              <c:numCache>
                <c:formatCode>General</c:formatCode>
                <c:ptCount val="42"/>
                <c:pt idx="0">
                  <c:v>1991</c:v>
                </c:pt>
                <c:pt idx="1">
                  <c:v>1992</c:v>
                </c:pt>
                <c:pt idx="2">
                  <c:v>1993</c:v>
                </c:pt>
                <c:pt idx="3">
                  <c:v>1994</c:v>
                </c:pt>
                <c:pt idx="4">
                  <c:v>1995</c:v>
                </c:pt>
                <c:pt idx="5">
                  <c:v>1996</c:v>
                </c:pt>
                <c:pt idx="6">
                  <c:v>1997</c:v>
                </c:pt>
                <c:pt idx="7">
                  <c:v>1998</c:v>
                </c:pt>
                <c:pt idx="8">
                  <c:v>1999</c:v>
                </c:pt>
                <c:pt idx="9">
                  <c:v>2000</c:v>
                </c:pt>
                <c:pt idx="10">
                  <c:v>2001</c:v>
                </c:pt>
                <c:pt idx="11">
                  <c:v>2002</c:v>
                </c:pt>
                <c:pt idx="12">
                  <c:v>2003</c:v>
                </c:pt>
                <c:pt idx="13">
                  <c:v>2004</c:v>
                </c:pt>
                <c:pt idx="14">
                  <c:v>2005</c:v>
                </c:pt>
                <c:pt idx="15">
                  <c:v>2006</c:v>
                </c:pt>
                <c:pt idx="16">
                  <c:v>2007</c:v>
                </c:pt>
                <c:pt idx="17">
                  <c:v>2008</c:v>
                </c:pt>
                <c:pt idx="18">
                  <c:v>2009</c:v>
                </c:pt>
                <c:pt idx="19">
                  <c:v>2010</c:v>
                </c:pt>
                <c:pt idx="20">
                  <c:v>2011</c:v>
                </c:pt>
                <c:pt idx="21">
                  <c:v>2012</c:v>
                </c:pt>
                <c:pt idx="22">
                  <c:v>2013</c:v>
                </c:pt>
                <c:pt idx="23">
                  <c:v>2014</c:v>
                </c:pt>
                <c:pt idx="24">
                  <c:v>2015</c:v>
                </c:pt>
                <c:pt idx="25">
                  <c:v>2016</c:v>
                </c:pt>
                <c:pt idx="26">
                  <c:v>2017</c:v>
                </c:pt>
                <c:pt idx="27">
                  <c:v>2018</c:v>
                </c:pt>
                <c:pt idx="28">
                  <c:v>2019</c:v>
                </c:pt>
                <c:pt idx="29">
                  <c:v>2020</c:v>
                </c:pt>
                <c:pt idx="30">
                  <c:v>2021</c:v>
                </c:pt>
                <c:pt idx="31">
                  <c:v>2022</c:v>
                </c:pt>
                <c:pt idx="32">
                  <c:v>2023</c:v>
                </c:pt>
                <c:pt idx="33">
                  <c:v>2024</c:v>
                </c:pt>
                <c:pt idx="34">
                  <c:v>2025</c:v>
                </c:pt>
                <c:pt idx="35">
                  <c:v>2026</c:v>
                </c:pt>
                <c:pt idx="36">
                  <c:v>2027</c:v>
                </c:pt>
                <c:pt idx="37">
                  <c:v>2028</c:v>
                </c:pt>
                <c:pt idx="38">
                  <c:v>2029</c:v>
                </c:pt>
                <c:pt idx="39">
                  <c:v>2030</c:v>
                </c:pt>
                <c:pt idx="40">
                  <c:v>2031</c:v>
                </c:pt>
                <c:pt idx="41">
                  <c:v>2032</c:v>
                </c:pt>
              </c:numCache>
            </c:numRef>
          </c:xVal>
          <c:yVal>
            <c:numRef>
              <c:f>Демографія!$D$2:$D$43</c:f>
              <c:numCache>
                <c:formatCode>#,##0</c:formatCode>
                <c:ptCount val="42"/>
                <c:pt idx="0">
                  <c:v>736616</c:v>
                </c:pt>
                <c:pt idx="1">
                  <c:v>738857</c:v>
                </c:pt>
                <c:pt idx="2">
                  <c:v>747069</c:v>
                </c:pt>
                <c:pt idx="3">
                  <c:v>726217</c:v>
                </c:pt>
                <c:pt idx="4">
                  <c:v>732187</c:v>
                </c:pt>
                <c:pt idx="5">
                  <c:v>735188</c:v>
                </c:pt>
                <c:pt idx="6">
                  <c:v>742489</c:v>
                </c:pt>
                <c:pt idx="7">
                  <c:v>733183</c:v>
                </c:pt>
                <c:pt idx="8">
                  <c:v>745591</c:v>
                </c:pt>
                <c:pt idx="9">
                  <c:v>807111</c:v>
                </c:pt>
                <c:pt idx="10">
                  <c:v>792035</c:v>
                </c:pt>
                <c:pt idx="11">
                  <c:v>762775</c:v>
                </c:pt>
                <c:pt idx="12">
                  <c:v>792574</c:v>
                </c:pt>
                <c:pt idx="13">
                  <c:v>760851</c:v>
                </c:pt>
                <c:pt idx="14">
                  <c:v>744056</c:v>
                </c:pt>
                <c:pt idx="15">
                  <c:v>690981</c:v>
                </c:pt>
                <c:pt idx="16">
                  <c:v>657202</c:v>
                </c:pt>
                <c:pt idx="17">
                  <c:v>630813</c:v>
                </c:pt>
                <c:pt idx="18">
                  <c:v>596785</c:v>
                </c:pt>
                <c:pt idx="19">
                  <c:v>557487</c:v>
                </c:pt>
                <c:pt idx="20">
                  <c:v>521545</c:v>
                </c:pt>
                <c:pt idx="21">
                  <c:v>492861</c:v>
                </c:pt>
                <c:pt idx="22">
                  <c:v>467211</c:v>
                </c:pt>
                <c:pt idx="23">
                  <c:v>442581</c:v>
                </c:pt>
                <c:pt idx="24">
                  <c:v>419283</c:v>
                </c:pt>
                <c:pt idx="25">
                  <c:v>389208</c:v>
                </c:pt>
                <c:pt idx="26">
                  <c:v>385126</c:v>
                </c:pt>
                <c:pt idx="27">
                  <c:v>376478</c:v>
                </c:pt>
                <c:pt idx="28">
                  <c:v>390688</c:v>
                </c:pt>
                <c:pt idx="29">
                  <c:v>408589</c:v>
                </c:pt>
                <c:pt idx="30">
                  <c:v>427259</c:v>
                </c:pt>
                <c:pt idx="31">
                  <c:v>426086</c:v>
                </c:pt>
                <c:pt idx="32">
                  <c:v>460368</c:v>
                </c:pt>
                <c:pt idx="33">
                  <c:v>472657</c:v>
                </c:pt>
                <c:pt idx="34">
                  <c:v>510589</c:v>
                </c:pt>
                <c:pt idx="35">
                  <c:v>512525</c:v>
                </c:pt>
                <c:pt idx="36">
                  <c:v>497689</c:v>
                </c:pt>
                <c:pt idx="37">
                  <c:v>502595</c:v>
                </c:pt>
                <c:pt idx="38">
                  <c:v>520705</c:v>
                </c:pt>
                <c:pt idx="39">
                  <c:v>503657</c:v>
                </c:pt>
                <c:pt idx="40">
                  <c:v>465893</c:v>
                </c:pt>
                <c:pt idx="41">
                  <c:v>411800</c:v>
                </c:pt>
              </c:numCache>
            </c:numRef>
          </c:yVal>
          <c:smooth val="1"/>
        </c:ser>
        <c:axId val="115932544"/>
        <c:axId val="114832512"/>
      </c:scatterChart>
      <c:valAx>
        <c:axId val="115932544"/>
        <c:scaling>
          <c:orientation val="minMax"/>
          <c:max val="2032"/>
          <c:min val="2000"/>
        </c:scaling>
        <c:axPos val="b"/>
        <c:majorGridlines/>
        <c:numFmt formatCode="General" sourceLinked="1"/>
        <c:tickLblPos val="nextTo"/>
        <c:crossAx val="114832512"/>
        <c:crosses val="autoZero"/>
        <c:crossBetween val="midCat"/>
        <c:majorUnit val="2"/>
        <c:minorUnit val="1"/>
      </c:valAx>
      <c:valAx>
        <c:axId val="114832512"/>
        <c:scaling>
          <c:orientation val="minMax"/>
          <c:max val="900000"/>
          <c:min val="300000"/>
        </c:scaling>
        <c:axPos val="l"/>
        <c:majorGridlines/>
        <c:numFmt formatCode="#,##0" sourceLinked="1"/>
        <c:tickLblPos val="nextTo"/>
        <c:crossAx val="115932544"/>
        <c:crosses val="autoZero"/>
        <c:crossBetween val="midCat"/>
        <c:majorUnit val="50000"/>
        <c:minorUnit val="10000"/>
      </c:valAx>
    </c:plotArea>
    <c:legend>
      <c:legendPos val="r"/>
      <c:layout>
        <c:manualLayout>
          <c:xMode val="edge"/>
          <c:yMode val="edge"/>
          <c:x val="0.81115658714775984"/>
          <c:y val="0.35210947308461427"/>
          <c:w val="0.10822488590900479"/>
          <c:h val="0.1112366701799528"/>
        </c:manualLayout>
      </c:layout>
      <c:overlay val="1"/>
      <c:spPr>
        <a:solidFill>
          <a:schemeClr val="bg1"/>
        </a:solidFill>
      </c:spPr>
    </c:legend>
    <c:plotVisOnly val="1"/>
    <c:dispBlanksAs val="gap"/>
  </c:chart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autoTitleDeleted val="1"/>
    <c:plotArea>
      <c:layout/>
      <c:barChart>
        <c:barDir val="col"/>
        <c:grouping val="clustered"/>
        <c:ser>
          <c:idx val="0"/>
          <c:order val="0"/>
          <c:spPr>
            <a:solidFill>
              <a:srgbClr val="00B050"/>
            </a:solidFill>
          </c:spPr>
          <c:val>
            <c:numRef>
              <c:f>Демографія!$F$11:$F$43</c:f>
              <c:numCache>
                <c:formatCode>0.0%</c:formatCode>
                <c:ptCount val="33"/>
                <c:pt idx="0">
                  <c:v>8.2511725597546048E-2</c:v>
                </c:pt>
                <c:pt idx="1">
                  <c:v>-1.8678967329152973E-2</c:v>
                </c:pt>
                <c:pt idx="2">
                  <c:v>-3.6942811870687486E-2</c:v>
                </c:pt>
                <c:pt idx="3">
                  <c:v>3.9066566156468197E-2</c:v>
                </c:pt>
                <c:pt idx="4">
                  <c:v>-4.0025284705276783E-2</c:v>
                </c:pt>
                <c:pt idx="5">
                  <c:v>-2.2073967176227786E-2</c:v>
                </c:pt>
                <c:pt idx="6">
                  <c:v>-7.1331996516391341E-2</c:v>
                </c:pt>
                <c:pt idx="7">
                  <c:v>-4.8885569936076421E-2</c:v>
                </c:pt>
                <c:pt idx="8">
                  <c:v>-4.0153560092635154E-2</c:v>
                </c:pt>
                <c:pt idx="9">
                  <c:v>-5.3943086144388322E-2</c:v>
                </c:pt>
                <c:pt idx="10">
                  <c:v>-6.5849510292651403E-2</c:v>
                </c:pt>
                <c:pt idx="11">
                  <c:v>-6.4471458527284087E-2</c:v>
                </c:pt>
                <c:pt idx="12">
                  <c:v>-5.4998130554410593E-2</c:v>
                </c:pt>
                <c:pt idx="13">
                  <c:v>-5.2043070967270684E-2</c:v>
                </c:pt>
                <c:pt idx="14">
                  <c:v>-0.12944436239728987</c:v>
                </c:pt>
                <c:pt idx="15">
                  <c:v>-5.3085613843592026E-2</c:v>
                </c:pt>
                <c:pt idx="16">
                  <c:v>-7.2779876299486693E-2</c:v>
                </c:pt>
                <c:pt idx="17">
                  <c:v>-1.1662174225186167E-2</c:v>
                </c:pt>
                <c:pt idx="18">
                  <c:v>-2.4453071820425946E-2</c:v>
                </c:pt>
                <c:pt idx="19">
                  <c:v>3.6019422063413208E-2</c:v>
                </c:pt>
                <c:pt idx="20">
                  <c:v>4.3165844765530065E-2</c:v>
                </c:pt>
                <c:pt idx="21">
                  <c:v>4.5648006789286065E-2</c:v>
                </c:pt>
                <c:pt idx="22">
                  <c:v>-3.3401007098291585E-3</c:v>
                </c:pt>
                <c:pt idx="23">
                  <c:v>7.8276591377464344E-2</c:v>
                </c:pt>
                <c:pt idx="24">
                  <c:v>2.398235596212684E-2</c:v>
                </c:pt>
                <c:pt idx="25">
                  <c:v>5.531371399301175E-2</c:v>
                </c:pt>
                <c:pt idx="26">
                  <c:v>3.7916993903119949E-3</c:v>
                </c:pt>
                <c:pt idx="27">
                  <c:v>-2.8946880639968753E-2</c:v>
                </c:pt>
                <c:pt idx="28">
                  <c:v>9.8575616499461324E-3</c:v>
                </c:pt>
                <c:pt idx="29">
                  <c:v>3.6032988788189245E-2</c:v>
                </c:pt>
                <c:pt idx="30">
                  <c:v>-3.2740227191980116E-2</c:v>
                </c:pt>
                <c:pt idx="31">
                  <c:v>-7.4979599211368098E-2</c:v>
                </c:pt>
                <c:pt idx="32">
                  <c:v>-0.11610605868729519</c:v>
                </c:pt>
              </c:numCache>
            </c:numRef>
          </c:val>
        </c:ser>
        <c:ser>
          <c:idx val="1"/>
          <c:order val="1"/>
          <c:spPr>
            <a:solidFill>
              <a:srgbClr val="002060"/>
            </a:solidFill>
          </c:spPr>
          <c:val>
            <c:numRef>
              <c:f>Демографія!$G$11:$G$43</c:f>
              <c:numCache>
                <c:formatCode>0.0%</c:formatCode>
                <c:ptCount val="33"/>
                <c:pt idx="0">
                  <c:v>8.2511725597546048E-2</c:v>
                </c:pt>
                <c:pt idx="1">
                  <c:v>-1.8678967329152973E-2</c:v>
                </c:pt>
                <c:pt idx="2">
                  <c:v>-3.6942811870687486E-2</c:v>
                </c:pt>
                <c:pt idx="3">
                  <c:v>3.9066566156468197E-2</c:v>
                </c:pt>
                <c:pt idx="4">
                  <c:v>-4.0025284705276783E-2</c:v>
                </c:pt>
                <c:pt idx="5">
                  <c:v>-2.2073967176227786E-2</c:v>
                </c:pt>
                <c:pt idx="6">
                  <c:v>-7.1331996516391341E-2</c:v>
                </c:pt>
                <c:pt idx="7">
                  <c:v>-4.8885569936076421E-2</c:v>
                </c:pt>
                <c:pt idx="8">
                  <c:v>-4.0153560092635154E-2</c:v>
                </c:pt>
                <c:pt idx="9">
                  <c:v>-5.3943086144388322E-2</c:v>
                </c:pt>
                <c:pt idx="10">
                  <c:v>-6.5849510292651403E-2</c:v>
                </c:pt>
                <c:pt idx="11">
                  <c:v>-6.4471458527284087E-2</c:v>
                </c:pt>
                <c:pt idx="12">
                  <c:v>-5.4998130554410593E-2</c:v>
                </c:pt>
                <c:pt idx="13">
                  <c:v>-5.2043070967270684E-2</c:v>
                </c:pt>
                <c:pt idx="14">
                  <c:v>-5.2717080719418087E-2</c:v>
                </c:pt>
                <c:pt idx="15">
                  <c:v>-5.2641211439261926E-2</c:v>
                </c:pt>
                <c:pt idx="16">
                  <c:v>-7.1729595523786993E-2</c:v>
                </c:pt>
                <c:pt idx="17">
                  <c:v>-1.0487965303899173E-2</c:v>
                </c:pt>
                <c:pt idx="18">
                  <c:v>-2.2454988756926374E-2</c:v>
                </c:pt>
                <c:pt idx="19">
                  <c:v>3.7744569403789896E-2</c:v>
                </c:pt>
                <c:pt idx="20">
                  <c:v>4.5819170284216573E-2</c:v>
                </c:pt>
                <c:pt idx="21">
                  <c:v>4.5693839041188122E-2</c:v>
                </c:pt>
                <c:pt idx="22">
                  <c:v>-2.745407352449001E-3</c:v>
                </c:pt>
                <c:pt idx="23">
                  <c:v>8.0457935721896676E-2</c:v>
                </c:pt>
                <c:pt idx="24">
                  <c:v>2.6693862301463266E-2</c:v>
                </c:pt>
                <c:pt idx="25">
                  <c:v>8.0252699103155148E-2</c:v>
                </c:pt>
                <c:pt idx="26">
                  <c:v>3.7916993903119949E-3</c:v>
                </c:pt>
                <c:pt idx="27">
                  <c:v>-2.8946880639968753E-2</c:v>
                </c:pt>
                <c:pt idx="28">
                  <c:v>9.8575616499461324E-3</c:v>
                </c:pt>
                <c:pt idx="29">
                  <c:v>3.6032988788189453E-2</c:v>
                </c:pt>
                <c:pt idx="30">
                  <c:v>-3.2740227191980116E-2</c:v>
                </c:pt>
                <c:pt idx="31">
                  <c:v>-7.4979599211368098E-2</c:v>
                </c:pt>
                <c:pt idx="32">
                  <c:v>-0.11610605868729519</c:v>
                </c:pt>
              </c:numCache>
            </c:numRef>
          </c:val>
        </c:ser>
        <c:gapWidth val="300"/>
        <c:axId val="114930816"/>
        <c:axId val="114932352"/>
      </c:barChart>
      <c:catAx>
        <c:axId val="114930816"/>
        <c:scaling>
          <c:orientation val="minMax"/>
        </c:scaling>
        <c:axPos val="b"/>
        <c:numFmt formatCode="General" sourceLinked="1"/>
        <c:majorTickMark val="none"/>
        <c:tickLblPos val="none"/>
        <c:crossAx val="114932352"/>
        <c:crosses val="autoZero"/>
        <c:auto val="1"/>
        <c:lblAlgn val="ctr"/>
        <c:lblOffset val="100"/>
      </c:catAx>
      <c:valAx>
        <c:axId val="114932352"/>
        <c:scaling>
          <c:orientation val="minMax"/>
          <c:max val="0.1"/>
          <c:min val="-0.15000000000000024"/>
        </c:scaling>
        <c:axPos val="l"/>
        <c:majorGridlines/>
        <c:minorGridlines/>
        <c:numFmt formatCode="0.0%" sourceLinked="1"/>
        <c:majorTickMark val="none"/>
        <c:tickLblPos val="nextTo"/>
        <c:crossAx val="114930816"/>
        <c:crosses val="autoZero"/>
        <c:crossBetween val="between"/>
        <c:minorUnit val="5.0000000000000024E-2"/>
      </c:valAx>
    </c:plotArea>
    <c:plotVisOnly val="1"/>
    <c:dispBlanksAs val="gap"/>
  </c:chart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plotArea>
      <c:layout>
        <c:manualLayout>
          <c:layoutTarget val="inner"/>
          <c:xMode val="edge"/>
          <c:yMode val="edge"/>
          <c:x val="0.13482307497356363"/>
          <c:y val="2.8468355971596179E-2"/>
          <c:w val="0.84889871562947183"/>
          <c:h val="0.7147803001812354"/>
        </c:manualLayout>
      </c:layout>
      <c:barChart>
        <c:barDir val="col"/>
        <c:grouping val="clustered"/>
        <c:ser>
          <c:idx val="0"/>
          <c:order val="0"/>
          <c:spPr>
            <a:solidFill>
              <a:srgbClr val="00B050"/>
            </a:solidFill>
            <a:ln w="25400" cmpd="sng">
              <a:noFill/>
            </a:ln>
          </c:spPr>
          <c:dLbls>
            <c:txPr>
              <a:bodyPr/>
              <a:lstStyle/>
              <a:p>
                <a:pPr>
                  <a:defRPr sz="1200" b="1" i="0" baseline="0"/>
                </a:pPr>
                <a:endParaRPr lang="uk-UA"/>
              </a:p>
            </c:txPr>
            <c:showVal val="1"/>
          </c:dLbls>
          <c:cat>
            <c:strRef>
              <c:f>'Пріоритети у виборі ЗНО'!$A$5:$A$17</c:f>
              <c:strCache>
                <c:ptCount val="12"/>
                <c:pt idx="0">
                  <c:v>Українська мова і література</c:v>
                </c:pt>
                <c:pt idx="1">
                  <c:v>Історія України</c:v>
                </c:pt>
                <c:pt idx="2">
                  <c:v>Математика</c:v>
                </c:pt>
                <c:pt idx="3">
                  <c:v>Англійська мова</c:v>
                </c:pt>
                <c:pt idx="4">
                  <c:v>Біологія</c:v>
                </c:pt>
                <c:pt idx="5">
                  <c:v>Географія</c:v>
                </c:pt>
                <c:pt idx="6">
                  <c:v>Фізика</c:v>
                </c:pt>
                <c:pt idx="7">
                  <c:v>Хімія</c:v>
                </c:pt>
                <c:pt idx="8">
                  <c:v>Німецька мова</c:v>
                </c:pt>
                <c:pt idx="9">
                  <c:v>Російська мова</c:v>
                </c:pt>
                <c:pt idx="10">
                  <c:v>Французька мова</c:v>
                </c:pt>
                <c:pt idx="11">
                  <c:v>Іспанська мова</c:v>
                </c:pt>
              </c:strCache>
            </c:strRef>
          </c:cat>
          <c:val>
            <c:numRef>
              <c:f>'Пріоритети у виборі ЗНО'!$B$5:$B$17</c:f>
              <c:numCache>
                <c:formatCode>General</c:formatCode>
                <c:ptCount val="13"/>
                <c:pt idx="0" formatCode="#,##0">
                  <c:v>230710</c:v>
                </c:pt>
                <c:pt idx="1">
                  <c:v>156737</c:v>
                </c:pt>
                <c:pt idx="2">
                  <c:v>104812</c:v>
                </c:pt>
                <c:pt idx="3">
                  <c:v>65547</c:v>
                </c:pt>
                <c:pt idx="4">
                  <c:v>62290</c:v>
                </c:pt>
                <c:pt idx="5">
                  <c:v>45512</c:v>
                </c:pt>
                <c:pt idx="6">
                  <c:v>23195</c:v>
                </c:pt>
                <c:pt idx="7">
                  <c:v>22157</c:v>
                </c:pt>
                <c:pt idx="8">
                  <c:v>2113</c:v>
                </c:pt>
                <c:pt idx="9">
                  <c:v>1388</c:v>
                </c:pt>
                <c:pt idx="10">
                  <c:v>570</c:v>
                </c:pt>
                <c:pt idx="11">
                  <c:v>112</c:v>
                </c:pt>
              </c:numCache>
            </c:numRef>
          </c:val>
        </c:ser>
        <c:axId val="116101888"/>
        <c:axId val="116103424"/>
      </c:barChart>
      <c:catAx>
        <c:axId val="116101888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 b="1" i="0" baseline="0"/>
            </a:pPr>
            <a:endParaRPr lang="uk-UA"/>
          </a:p>
        </c:txPr>
        <c:crossAx val="116103424"/>
        <c:crosses val="autoZero"/>
        <c:auto val="1"/>
        <c:lblAlgn val="ctr"/>
        <c:lblOffset val="100"/>
      </c:catAx>
      <c:valAx>
        <c:axId val="116103424"/>
        <c:scaling>
          <c:orientation val="minMax"/>
        </c:scaling>
        <c:axPos val="l"/>
        <c:majorGridlines/>
        <c:numFmt formatCode="#,##0" sourceLinked="1"/>
        <c:tickLblPos val="nextTo"/>
        <c:txPr>
          <a:bodyPr/>
          <a:lstStyle/>
          <a:p>
            <a:pPr>
              <a:defRPr sz="1200" b="1" i="0" baseline="0"/>
            </a:pPr>
            <a:endParaRPr lang="uk-UA"/>
          </a:p>
        </c:txPr>
        <c:crossAx val="116101888"/>
        <c:crosses val="autoZero"/>
        <c:crossBetween val="between"/>
      </c:valAx>
    </c:plotArea>
    <c:plotVisOnly val="1"/>
    <c:dispBlanksAs val="gap"/>
  </c:chart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plotArea>
      <c:layout>
        <c:manualLayout>
          <c:layoutTarget val="inner"/>
          <c:xMode val="edge"/>
          <c:yMode val="edge"/>
          <c:x val="0.21599460646930232"/>
          <c:y val="0.18519019979108631"/>
          <c:w val="0.55540293040292976"/>
          <c:h val="0.80224867724867854"/>
        </c:manualLayout>
      </c:layout>
      <c:pieChart>
        <c:varyColors val="1"/>
        <c:ser>
          <c:idx val="0"/>
          <c:order val="0"/>
          <c:explosion val="4"/>
          <c:dLbls>
            <c:txPr>
              <a:bodyPr/>
              <a:lstStyle/>
              <a:p>
                <a:pPr>
                  <a:defRPr sz="1400" b="1" i="0" baseline="0"/>
                </a:pPr>
                <a:endParaRPr lang="uk-UA"/>
              </a:p>
            </c:txPr>
            <c:showVal val="1"/>
            <c:showLeaderLines val="1"/>
          </c:dLbls>
          <c:val>
            <c:numRef>
              <c:f>Лист1!$G$2:$G$16</c:f>
              <c:numCache>
                <c:formatCode>0.0%</c:formatCode>
                <c:ptCount val="15"/>
                <c:pt idx="0">
                  <c:v>0.54717325631577274</c:v>
                </c:pt>
                <c:pt idx="1">
                  <c:v>0.14457391362082131</c:v>
                </c:pt>
                <c:pt idx="2">
                  <c:v>8.5897818942336515E-2</c:v>
                </c:pt>
                <c:pt idx="3">
                  <c:v>5.6302493111575917E-2</c:v>
                </c:pt>
                <c:pt idx="4">
                  <c:v>4.2658433754938128E-2</c:v>
                </c:pt>
                <c:pt idx="5">
                  <c:v>3.1736546824685456E-2</c:v>
                </c:pt>
                <c:pt idx="6">
                  <c:v>2.1096836304484945E-2</c:v>
                </c:pt>
                <c:pt idx="7">
                  <c:v>1.7611127709723482E-2</c:v>
                </c:pt>
                <c:pt idx="8">
                  <c:v>1.3312087109517654E-2</c:v>
                </c:pt>
                <c:pt idx="9">
                  <c:v>1.070610496962454E-2</c:v>
                </c:pt>
                <c:pt idx="10">
                  <c:v>8.3159047903595268E-3</c:v>
                </c:pt>
                <c:pt idx="11">
                  <c:v>6.6560435547588295E-3</c:v>
                </c:pt>
                <c:pt idx="12">
                  <c:v>5.7099226504664247E-3</c:v>
                </c:pt>
                <c:pt idx="13">
                  <c:v>4.315639212561834E-3</c:v>
                </c:pt>
                <c:pt idx="14">
                  <c:v>3.9338711283736678E-3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79181021291135367"/>
          <c:y val="5.0167227536938953E-2"/>
          <c:w val="0.1982066195999187"/>
          <c:h val="0.74652849551717271"/>
        </c:manualLayout>
      </c:layout>
      <c:txPr>
        <a:bodyPr/>
        <a:lstStyle/>
        <a:p>
          <a:pPr rtl="0">
            <a:defRPr sz="1200" b="1" i="0" baseline="0"/>
          </a:pPr>
          <a:endParaRPr lang="uk-UA"/>
        </a:p>
      </c:txPr>
    </c:legend>
    <c:plotVisOnly val="1"/>
  </c:chart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title>
      <c:tx>
        <c:rich>
          <a:bodyPr/>
          <a:lstStyle/>
          <a:p>
            <a:pPr>
              <a:defRPr/>
            </a:pPr>
            <a:r>
              <a:rPr lang="uk-UA" sz="2800" dirty="0"/>
              <a:t>Прохідні бали у ВНЗ (ВСП ВНЗ) різних регіонів за напрямом "Фінанси і кредит" у 2015 році</a:t>
            </a:r>
          </a:p>
        </c:rich>
      </c:tx>
      <c:layout>
        <c:manualLayout>
          <c:xMode val="edge"/>
          <c:yMode val="edge"/>
          <c:x val="0.13540970470125074"/>
          <c:y val="9.4603390555721267E-3"/>
        </c:manualLayout>
      </c:layout>
    </c:title>
    <c:plotArea>
      <c:layout/>
      <c:scatterChart>
        <c:scatterStyle val="lineMarker"/>
        <c:ser>
          <c:idx val="0"/>
          <c:order val="0"/>
          <c:tx>
            <c:strRef>
              <c:f>'Фінанси і кредит'!$G$2</c:f>
              <c:strCache>
                <c:ptCount val="1"/>
                <c:pt idx="0">
                  <c:v>Конкурсний бал</c:v>
                </c:pt>
              </c:strCache>
            </c:strRef>
          </c:tx>
          <c:spPr>
            <a:ln w="28575">
              <a:noFill/>
            </a:ln>
          </c:spPr>
          <c:marker>
            <c:symbol val="none"/>
          </c:marker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u="none"/>
                      <a:t>164</a:t>
                    </a:r>
                    <a:endParaRPr lang="en-US" u="sng"/>
                  </a:p>
                </c:rich>
              </c:tx>
              <c:dLblPos val="ctr"/>
              <c:showVal val="1"/>
            </c:dLbl>
            <c:dLbl>
              <c:idx val="10"/>
              <c:layout>
                <c:manualLayout>
                  <c:x val="-2.8250456308572005E-2"/>
                  <c:y val="-1.1080332409972301E-2"/>
                </c:manualLayout>
              </c:layout>
              <c:dLblPos val="r"/>
              <c:showVal val="1"/>
            </c:dLbl>
            <c:numFmt formatCode="#,##0" sourceLinked="0"/>
            <c:txPr>
              <a:bodyPr/>
              <a:lstStyle/>
              <a:p>
                <a:pPr>
                  <a:defRPr sz="900" u="none" kern="900" baseline="0"/>
                </a:pPr>
                <a:endParaRPr lang="uk-UA"/>
              </a:p>
            </c:txPr>
            <c:dLblPos val="ctr"/>
            <c:showVal val="1"/>
          </c:dLbls>
          <c:xVal>
            <c:numRef>
              <c:f>'Фінанси і кредит'!$F$3:$F$89</c:f>
              <c:numCache>
                <c:formatCode>General</c:formatCode>
                <c:ptCount val="87"/>
                <c:pt idx="0">
                  <c:v>1</c:v>
                </c:pt>
                <c:pt idx="1">
                  <c:v>1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  <c:pt idx="8">
                  <c:v>2</c:v>
                </c:pt>
                <c:pt idx="9">
                  <c:v>2</c:v>
                </c:pt>
                <c:pt idx="10">
                  <c:v>2</c:v>
                </c:pt>
                <c:pt idx="11">
                  <c:v>2</c:v>
                </c:pt>
                <c:pt idx="12">
                  <c:v>3</c:v>
                </c:pt>
                <c:pt idx="13">
                  <c:v>3</c:v>
                </c:pt>
                <c:pt idx="14">
                  <c:v>3</c:v>
                </c:pt>
                <c:pt idx="15">
                  <c:v>4</c:v>
                </c:pt>
                <c:pt idx="16">
                  <c:v>5</c:v>
                </c:pt>
                <c:pt idx="17">
                  <c:v>5</c:v>
                </c:pt>
                <c:pt idx="18">
                  <c:v>5</c:v>
                </c:pt>
                <c:pt idx="19">
                  <c:v>6</c:v>
                </c:pt>
                <c:pt idx="20">
                  <c:v>6</c:v>
                </c:pt>
                <c:pt idx="21">
                  <c:v>6</c:v>
                </c:pt>
                <c:pt idx="22">
                  <c:v>7</c:v>
                </c:pt>
                <c:pt idx="23">
                  <c:v>7</c:v>
                </c:pt>
                <c:pt idx="24">
                  <c:v>8</c:v>
                </c:pt>
                <c:pt idx="25">
                  <c:v>8</c:v>
                </c:pt>
                <c:pt idx="26">
                  <c:v>8</c:v>
                </c:pt>
                <c:pt idx="27">
                  <c:v>8</c:v>
                </c:pt>
                <c:pt idx="28">
                  <c:v>8</c:v>
                </c:pt>
                <c:pt idx="29">
                  <c:v>8</c:v>
                </c:pt>
                <c:pt idx="30">
                  <c:v>8</c:v>
                </c:pt>
                <c:pt idx="31">
                  <c:v>8</c:v>
                </c:pt>
                <c:pt idx="32">
                  <c:v>8</c:v>
                </c:pt>
                <c:pt idx="33">
                  <c:v>8</c:v>
                </c:pt>
                <c:pt idx="34">
                  <c:v>8</c:v>
                </c:pt>
                <c:pt idx="35">
                  <c:v>8</c:v>
                </c:pt>
                <c:pt idx="36">
                  <c:v>8</c:v>
                </c:pt>
                <c:pt idx="37">
                  <c:v>8</c:v>
                </c:pt>
                <c:pt idx="38">
                  <c:v>9</c:v>
                </c:pt>
                <c:pt idx="39">
                  <c:v>9</c:v>
                </c:pt>
                <c:pt idx="40">
                  <c:v>9</c:v>
                </c:pt>
                <c:pt idx="41">
                  <c:v>10</c:v>
                </c:pt>
                <c:pt idx="42">
                  <c:v>10</c:v>
                </c:pt>
                <c:pt idx="43">
                  <c:v>11</c:v>
                </c:pt>
                <c:pt idx="44">
                  <c:v>11</c:v>
                </c:pt>
                <c:pt idx="45">
                  <c:v>13</c:v>
                </c:pt>
                <c:pt idx="46">
                  <c:v>13</c:v>
                </c:pt>
                <c:pt idx="47">
                  <c:v>13</c:v>
                </c:pt>
                <c:pt idx="48">
                  <c:v>13</c:v>
                </c:pt>
                <c:pt idx="49">
                  <c:v>14</c:v>
                </c:pt>
                <c:pt idx="50">
                  <c:v>14</c:v>
                </c:pt>
                <c:pt idx="51">
                  <c:v>14</c:v>
                </c:pt>
                <c:pt idx="52">
                  <c:v>14</c:v>
                </c:pt>
                <c:pt idx="53">
                  <c:v>15</c:v>
                </c:pt>
                <c:pt idx="54">
                  <c:v>15</c:v>
                </c:pt>
                <c:pt idx="55">
                  <c:v>15</c:v>
                </c:pt>
                <c:pt idx="56">
                  <c:v>15</c:v>
                </c:pt>
                <c:pt idx="57">
                  <c:v>16</c:v>
                </c:pt>
                <c:pt idx="58">
                  <c:v>16</c:v>
                </c:pt>
                <c:pt idx="59">
                  <c:v>16</c:v>
                </c:pt>
                <c:pt idx="60">
                  <c:v>17</c:v>
                </c:pt>
                <c:pt idx="61">
                  <c:v>17</c:v>
                </c:pt>
                <c:pt idx="62">
                  <c:v>18</c:v>
                </c:pt>
                <c:pt idx="63">
                  <c:v>18</c:v>
                </c:pt>
                <c:pt idx="64">
                  <c:v>18</c:v>
                </c:pt>
                <c:pt idx="65">
                  <c:v>18</c:v>
                </c:pt>
                <c:pt idx="66">
                  <c:v>19</c:v>
                </c:pt>
                <c:pt idx="67">
                  <c:v>20</c:v>
                </c:pt>
                <c:pt idx="68">
                  <c:v>20</c:v>
                </c:pt>
                <c:pt idx="69">
                  <c:v>20</c:v>
                </c:pt>
                <c:pt idx="70">
                  <c:v>20</c:v>
                </c:pt>
                <c:pt idx="71">
                  <c:v>20</c:v>
                </c:pt>
                <c:pt idx="72">
                  <c:v>20</c:v>
                </c:pt>
                <c:pt idx="73">
                  <c:v>20</c:v>
                </c:pt>
                <c:pt idx="74">
                  <c:v>20</c:v>
                </c:pt>
                <c:pt idx="75">
                  <c:v>20</c:v>
                </c:pt>
                <c:pt idx="76">
                  <c:v>21</c:v>
                </c:pt>
                <c:pt idx="77">
                  <c:v>22</c:v>
                </c:pt>
                <c:pt idx="78">
                  <c:v>22</c:v>
                </c:pt>
                <c:pt idx="79">
                  <c:v>23</c:v>
                </c:pt>
                <c:pt idx="80">
                  <c:v>23</c:v>
                </c:pt>
                <c:pt idx="81">
                  <c:v>24</c:v>
                </c:pt>
                <c:pt idx="82">
                  <c:v>24</c:v>
                </c:pt>
                <c:pt idx="83">
                  <c:v>24</c:v>
                </c:pt>
                <c:pt idx="84">
                  <c:v>25</c:v>
                </c:pt>
                <c:pt idx="85">
                  <c:v>25</c:v>
                </c:pt>
                <c:pt idx="86">
                  <c:v>25</c:v>
                </c:pt>
              </c:numCache>
            </c:numRef>
          </c:xVal>
          <c:yVal>
            <c:numRef>
              <c:f>'Фінанси і кредит'!$G$3:$G$89</c:f>
              <c:numCache>
                <c:formatCode>0.00</c:formatCode>
                <c:ptCount val="87"/>
                <c:pt idx="0">
                  <c:v>189.20999999999998</c:v>
                </c:pt>
                <c:pt idx="1">
                  <c:v>163.72</c:v>
                </c:pt>
                <c:pt idx="2">
                  <c:v>182.28</c:v>
                </c:pt>
                <c:pt idx="3">
                  <c:v>181.63</c:v>
                </c:pt>
                <c:pt idx="4">
                  <c:v>179.26999999999998</c:v>
                </c:pt>
                <c:pt idx="5">
                  <c:v>171.65</c:v>
                </c:pt>
                <c:pt idx="6">
                  <c:v>171.29</c:v>
                </c:pt>
                <c:pt idx="7">
                  <c:v>169.9</c:v>
                </c:pt>
                <c:pt idx="8">
                  <c:v>165.63</c:v>
                </c:pt>
                <c:pt idx="9">
                  <c:v>164.60999999999999</c:v>
                </c:pt>
                <c:pt idx="10">
                  <c:v>122.43</c:v>
                </c:pt>
                <c:pt idx="11">
                  <c:v>121.69</c:v>
                </c:pt>
                <c:pt idx="12">
                  <c:v>177.35000000000025</c:v>
                </c:pt>
                <c:pt idx="13">
                  <c:v>129.37</c:v>
                </c:pt>
                <c:pt idx="14">
                  <c:v>113.4</c:v>
                </c:pt>
                <c:pt idx="15">
                  <c:v>183.7</c:v>
                </c:pt>
                <c:pt idx="16">
                  <c:v>178.43</c:v>
                </c:pt>
                <c:pt idx="17">
                  <c:v>155.23999999999998</c:v>
                </c:pt>
                <c:pt idx="18">
                  <c:v>145.63999999999999</c:v>
                </c:pt>
                <c:pt idx="19">
                  <c:v>182.86</c:v>
                </c:pt>
                <c:pt idx="20">
                  <c:v>161.69</c:v>
                </c:pt>
                <c:pt idx="21">
                  <c:v>158.86000000000001</c:v>
                </c:pt>
                <c:pt idx="22">
                  <c:v>189.05</c:v>
                </c:pt>
                <c:pt idx="23">
                  <c:v>181.66</c:v>
                </c:pt>
                <c:pt idx="24">
                  <c:v>194.04</c:v>
                </c:pt>
                <c:pt idx="25">
                  <c:v>191.08</c:v>
                </c:pt>
                <c:pt idx="26">
                  <c:v>177.63</c:v>
                </c:pt>
                <c:pt idx="27">
                  <c:v>177.66</c:v>
                </c:pt>
                <c:pt idx="28">
                  <c:v>176.60999999999999</c:v>
                </c:pt>
                <c:pt idx="29">
                  <c:v>175.64</c:v>
                </c:pt>
                <c:pt idx="30">
                  <c:v>173</c:v>
                </c:pt>
                <c:pt idx="31">
                  <c:v>172.66</c:v>
                </c:pt>
                <c:pt idx="32">
                  <c:v>172.57</c:v>
                </c:pt>
                <c:pt idx="33">
                  <c:v>167.89000000000001</c:v>
                </c:pt>
                <c:pt idx="34">
                  <c:v>166.18</c:v>
                </c:pt>
                <c:pt idx="35">
                  <c:v>164.98000000000025</c:v>
                </c:pt>
                <c:pt idx="36">
                  <c:v>164.09</c:v>
                </c:pt>
                <c:pt idx="37">
                  <c:v>162.19999999999999</c:v>
                </c:pt>
                <c:pt idx="38">
                  <c:v>147.52000000000001</c:v>
                </c:pt>
                <c:pt idx="39">
                  <c:v>133.54</c:v>
                </c:pt>
                <c:pt idx="40">
                  <c:v>130.47</c:v>
                </c:pt>
                <c:pt idx="41">
                  <c:v>157.76</c:v>
                </c:pt>
                <c:pt idx="42">
                  <c:v>133.02000000000001</c:v>
                </c:pt>
                <c:pt idx="43">
                  <c:v>172.42000000000004</c:v>
                </c:pt>
                <c:pt idx="44">
                  <c:v>170.31</c:v>
                </c:pt>
                <c:pt idx="45">
                  <c:v>181.20999999999998</c:v>
                </c:pt>
                <c:pt idx="46">
                  <c:v>175.76</c:v>
                </c:pt>
                <c:pt idx="47">
                  <c:v>166.7</c:v>
                </c:pt>
                <c:pt idx="48">
                  <c:v>163.19</c:v>
                </c:pt>
                <c:pt idx="49">
                  <c:v>173.46</c:v>
                </c:pt>
                <c:pt idx="50">
                  <c:v>173.36</c:v>
                </c:pt>
                <c:pt idx="51">
                  <c:v>166.75</c:v>
                </c:pt>
                <c:pt idx="52">
                  <c:v>164.09</c:v>
                </c:pt>
                <c:pt idx="53">
                  <c:v>178.32000000000025</c:v>
                </c:pt>
                <c:pt idx="54">
                  <c:v>169.78</c:v>
                </c:pt>
                <c:pt idx="55">
                  <c:v>166.58</c:v>
                </c:pt>
                <c:pt idx="56">
                  <c:v>133.88000000000025</c:v>
                </c:pt>
                <c:pt idx="57">
                  <c:v>181.87</c:v>
                </c:pt>
                <c:pt idx="58">
                  <c:v>163.79</c:v>
                </c:pt>
                <c:pt idx="59">
                  <c:v>130.20999999999998</c:v>
                </c:pt>
                <c:pt idx="60">
                  <c:v>174.05</c:v>
                </c:pt>
                <c:pt idx="61">
                  <c:v>167.18</c:v>
                </c:pt>
                <c:pt idx="62">
                  <c:v>170.52</c:v>
                </c:pt>
                <c:pt idx="63">
                  <c:v>166.46</c:v>
                </c:pt>
                <c:pt idx="64">
                  <c:v>166.2</c:v>
                </c:pt>
                <c:pt idx="65">
                  <c:v>161.23999999999998</c:v>
                </c:pt>
                <c:pt idx="66">
                  <c:v>162.72</c:v>
                </c:pt>
                <c:pt idx="67">
                  <c:v>185.64</c:v>
                </c:pt>
                <c:pt idx="68">
                  <c:v>177.99</c:v>
                </c:pt>
                <c:pt idx="69">
                  <c:v>169.76999999999998</c:v>
                </c:pt>
                <c:pt idx="70">
                  <c:v>169.16</c:v>
                </c:pt>
                <c:pt idx="71">
                  <c:v>166.33</c:v>
                </c:pt>
                <c:pt idx="72">
                  <c:v>161.86000000000001</c:v>
                </c:pt>
                <c:pt idx="73">
                  <c:v>161.69999999999999</c:v>
                </c:pt>
                <c:pt idx="74">
                  <c:v>156.91999999999999</c:v>
                </c:pt>
                <c:pt idx="75">
                  <c:v>153.69999999999999</c:v>
                </c:pt>
                <c:pt idx="76">
                  <c:v>158.04</c:v>
                </c:pt>
                <c:pt idx="77">
                  <c:v>169.18</c:v>
                </c:pt>
                <c:pt idx="78">
                  <c:v>153.72999999999999</c:v>
                </c:pt>
                <c:pt idx="79">
                  <c:v>161.44999999999999</c:v>
                </c:pt>
                <c:pt idx="80">
                  <c:v>161.63</c:v>
                </c:pt>
                <c:pt idx="81">
                  <c:v>174.64</c:v>
                </c:pt>
                <c:pt idx="82">
                  <c:v>169.91</c:v>
                </c:pt>
                <c:pt idx="83">
                  <c:v>156.69</c:v>
                </c:pt>
                <c:pt idx="84">
                  <c:v>182.43</c:v>
                </c:pt>
                <c:pt idx="85">
                  <c:v>176.20999999999998</c:v>
                </c:pt>
                <c:pt idx="86">
                  <c:v>168.63</c:v>
                </c:pt>
              </c:numCache>
            </c:numRef>
          </c:yVal>
        </c:ser>
        <c:axId val="107062016"/>
        <c:axId val="107063552"/>
      </c:scatterChart>
      <c:valAx>
        <c:axId val="107062016"/>
        <c:scaling>
          <c:orientation val="minMax"/>
          <c:max val="25"/>
        </c:scaling>
        <c:axPos val="b"/>
        <c:majorGridlines>
          <c:spPr>
            <a:ln w="3175" cmpd="sng">
              <a:prstDash val="sysDot"/>
            </a:ln>
          </c:spPr>
        </c:majorGridlines>
        <c:numFmt formatCode="General" sourceLinked="1"/>
        <c:tickLblPos val="low"/>
        <c:crossAx val="107063552"/>
        <c:crosses val="autoZero"/>
        <c:crossBetween val="midCat"/>
        <c:majorUnit val="1"/>
      </c:valAx>
      <c:valAx>
        <c:axId val="107063552"/>
        <c:scaling>
          <c:orientation val="minMax"/>
          <c:max val="200"/>
          <c:min val="100"/>
        </c:scaling>
        <c:axPos val="l"/>
        <c:majorGridlines>
          <c:spPr>
            <a:ln w="3175" cmpd="sng">
              <a:prstDash val="sysDot"/>
            </a:ln>
          </c:spPr>
        </c:majorGridlines>
        <c:numFmt formatCode="0.00" sourceLinked="1"/>
        <c:tickLblPos val="nextTo"/>
        <c:crossAx val="107062016"/>
        <c:crosses val="autoZero"/>
        <c:crossBetween val="midCat"/>
        <c:majorUnit val="10"/>
        <c:minorUnit val="5"/>
      </c:valAx>
    </c:plotArea>
    <c:plotVisOnly val="1"/>
    <c:dispBlanksAs val="gap"/>
  </c:chart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title>
      <c:tx>
        <c:rich>
          <a:bodyPr/>
          <a:lstStyle/>
          <a:p>
            <a:pPr>
              <a:defRPr/>
            </a:pPr>
            <a:r>
              <a:rPr lang="uk-UA"/>
              <a:t>Прохідні бали у ВНЗ (ВСП ВНЗ) різних регіонів за спеціальністю 072 "Фінанси, банківська та страхова справа" у 2016 році</a:t>
            </a:r>
          </a:p>
        </c:rich>
      </c:tx>
      <c:layout>
        <c:manualLayout>
          <c:xMode val="edge"/>
          <c:yMode val="edge"/>
          <c:x val="0.15329745886006593"/>
          <c:y val="1.9240019240019282E-3"/>
        </c:manualLayout>
      </c:layout>
    </c:title>
    <c:plotArea>
      <c:layout>
        <c:manualLayout>
          <c:layoutTarget val="inner"/>
          <c:xMode val="edge"/>
          <c:yMode val="edge"/>
          <c:x val="4.8213272087512089E-2"/>
          <c:y val="0.12323717111118702"/>
          <c:w val="0.9217343733178337"/>
          <c:h val="0.82856339927205946"/>
        </c:manualLayout>
      </c:layout>
      <c:scatterChart>
        <c:scatterStyle val="lineMarker"/>
        <c:ser>
          <c:idx val="0"/>
          <c:order val="0"/>
          <c:tx>
            <c:strRef>
              <c:f>'Фінанси і кредит 2016'!$D$2</c:f>
              <c:strCache>
                <c:ptCount val="1"/>
                <c:pt idx="0">
                  <c:v>Конкурсний бал</c:v>
                </c:pt>
              </c:strCache>
            </c:strRef>
          </c:tx>
          <c:spPr>
            <a:ln w="28575">
              <a:noFill/>
            </a:ln>
          </c:spPr>
          <c:marker>
            <c:symbol val="none"/>
          </c:marker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u="none"/>
                      <a:t>164</a:t>
                    </a:r>
                    <a:endParaRPr lang="en-US" u="sng"/>
                  </a:p>
                </c:rich>
              </c:tx>
              <c:dLblPos val="ctr"/>
              <c:showVal val="1"/>
            </c:dLbl>
            <c:dLbl>
              <c:idx val="10"/>
              <c:layout>
                <c:manualLayout>
                  <c:x val="-2.8250456308572005E-2"/>
                  <c:y val="-1.1080332409972301E-2"/>
                </c:manualLayout>
              </c:layout>
              <c:dLblPos val="r"/>
              <c:showVal val="1"/>
            </c:dLbl>
            <c:numFmt formatCode="#,##0" sourceLinked="0"/>
            <c:txPr>
              <a:bodyPr/>
              <a:lstStyle/>
              <a:p>
                <a:pPr>
                  <a:defRPr sz="900" u="none" kern="900" baseline="0"/>
                </a:pPr>
                <a:endParaRPr lang="uk-UA"/>
              </a:p>
            </c:txPr>
            <c:dLblPos val="ctr"/>
            <c:showVal val="1"/>
          </c:dLbls>
          <c:xVal>
            <c:numRef>
              <c:f>'Фінанси і кредит 2016'!$C$3:$C$98</c:f>
              <c:numCache>
                <c:formatCode>General</c:formatCode>
                <c:ptCount val="96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  <c:pt idx="8">
                  <c:v>2</c:v>
                </c:pt>
                <c:pt idx="9">
                  <c:v>2</c:v>
                </c:pt>
                <c:pt idx="10">
                  <c:v>2</c:v>
                </c:pt>
                <c:pt idx="11">
                  <c:v>2</c:v>
                </c:pt>
                <c:pt idx="12">
                  <c:v>2</c:v>
                </c:pt>
                <c:pt idx="13">
                  <c:v>2</c:v>
                </c:pt>
                <c:pt idx="14">
                  <c:v>2</c:v>
                </c:pt>
                <c:pt idx="15">
                  <c:v>3</c:v>
                </c:pt>
                <c:pt idx="16">
                  <c:v>3</c:v>
                </c:pt>
                <c:pt idx="17">
                  <c:v>4</c:v>
                </c:pt>
                <c:pt idx="18">
                  <c:v>4</c:v>
                </c:pt>
                <c:pt idx="19">
                  <c:v>5</c:v>
                </c:pt>
                <c:pt idx="20">
                  <c:v>5</c:v>
                </c:pt>
                <c:pt idx="21">
                  <c:v>6</c:v>
                </c:pt>
                <c:pt idx="22">
                  <c:v>6</c:v>
                </c:pt>
                <c:pt idx="23">
                  <c:v>6</c:v>
                </c:pt>
                <c:pt idx="24">
                  <c:v>6</c:v>
                </c:pt>
                <c:pt idx="25">
                  <c:v>6</c:v>
                </c:pt>
                <c:pt idx="26">
                  <c:v>7</c:v>
                </c:pt>
                <c:pt idx="27">
                  <c:v>7</c:v>
                </c:pt>
                <c:pt idx="28">
                  <c:v>7</c:v>
                </c:pt>
                <c:pt idx="29">
                  <c:v>8</c:v>
                </c:pt>
                <c:pt idx="30">
                  <c:v>8</c:v>
                </c:pt>
                <c:pt idx="31">
                  <c:v>8</c:v>
                </c:pt>
                <c:pt idx="32">
                  <c:v>8</c:v>
                </c:pt>
                <c:pt idx="33">
                  <c:v>8</c:v>
                </c:pt>
                <c:pt idx="34">
                  <c:v>8</c:v>
                </c:pt>
                <c:pt idx="35">
                  <c:v>8</c:v>
                </c:pt>
                <c:pt idx="36">
                  <c:v>8</c:v>
                </c:pt>
                <c:pt idx="37">
                  <c:v>8</c:v>
                </c:pt>
                <c:pt idx="38">
                  <c:v>8</c:v>
                </c:pt>
                <c:pt idx="39">
                  <c:v>8</c:v>
                </c:pt>
                <c:pt idx="40">
                  <c:v>8</c:v>
                </c:pt>
                <c:pt idx="41">
                  <c:v>8</c:v>
                </c:pt>
                <c:pt idx="42">
                  <c:v>8</c:v>
                </c:pt>
                <c:pt idx="43">
                  <c:v>8</c:v>
                </c:pt>
                <c:pt idx="44">
                  <c:v>9</c:v>
                </c:pt>
                <c:pt idx="45">
                  <c:v>9</c:v>
                </c:pt>
                <c:pt idx="46">
                  <c:v>9</c:v>
                </c:pt>
                <c:pt idx="47">
                  <c:v>10</c:v>
                </c:pt>
                <c:pt idx="48">
                  <c:v>10</c:v>
                </c:pt>
                <c:pt idx="49">
                  <c:v>10</c:v>
                </c:pt>
                <c:pt idx="50">
                  <c:v>11</c:v>
                </c:pt>
                <c:pt idx="51">
                  <c:v>11</c:v>
                </c:pt>
                <c:pt idx="52">
                  <c:v>11</c:v>
                </c:pt>
                <c:pt idx="53">
                  <c:v>12</c:v>
                </c:pt>
                <c:pt idx="54">
                  <c:v>13</c:v>
                </c:pt>
                <c:pt idx="55">
                  <c:v>13</c:v>
                </c:pt>
                <c:pt idx="56">
                  <c:v>13</c:v>
                </c:pt>
                <c:pt idx="57">
                  <c:v>13</c:v>
                </c:pt>
                <c:pt idx="58">
                  <c:v>14</c:v>
                </c:pt>
                <c:pt idx="59">
                  <c:v>14</c:v>
                </c:pt>
                <c:pt idx="60">
                  <c:v>14</c:v>
                </c:pt>
                <c:pt idx="61">
                  <c:v>15</c:v>
                </c:pt>
                <c:pt idx="62">
                  <c:v>15</c:v>
                </c:pt>
                <c:pt idx="63">
                  <c:v>15</c:v>
                </c:pt>
                <c:pt idx="64">
                  <c:v>16</c:v>
                </c:pt>
                <c:pt idx="65">
                  <c:v>16</c:v>
                </c:pt>
                <c:pt idx="66">
                  <c:v>16</c:v>
                </c:pt>
                <c:pt idx="67">
                  <c:v>17</c:v>
                </c:pt>
                <c:pt idx="68">
                  <c:v>17</c:v>
                </c:pt>
                <c:pt idx="69">
                  <c:v>18</c:v>
                </c:pt>
                <c:pt idx="70">
                  <c:v>18</c:v>
                </c:pt>
                <c:pt idx="71">
                  <c:v>18</c:v>
                </c:pt>
                <c:pt idx="72">
                  <c:v>18</c:v>
                </c:pt>
                <c:pt idx="73">
                  <c:v>19</c:v>
                </c:pt>
                <c:pt idx="74">
                  <c:v>19</c:v>
                </c:pt>
                <c:pt idx="75">
                  <c:v>20</c:v>
                </c:pt>
                <c:pt idx="76">
                  <c:v>20</c:v>
                </c:pt>
                <c:pt idx="77">
                  <c:v>20</c:v>
                </c:pt>
                <c:pt idx="78">
                  <c:v>20</c:v>
                </c:pt>
                <c:pt idx="79">
                  <c:v>20</c:v>
                </c:pt>
                <c:pt idx="80">
                  <c:v>20</c:v>
                </c:pt>
                <c:pt idx="81">
                  <c:v>20</c:v>
                </c:pt>
                <c:pt idx="82">
                  <c:v>20</c:v>
                </c:pt>
                <c:pt idx="83">
                  <c:v>20</c:v>
                </c:pt>
                <c:pt idx="84">
                  <c:v>20</c:v>
                </c:pt>
                <c:pt idx="85">
                  <c:v>20</c:v>
                </c:pt>
                <c:pt idx="86">
                  <c:v>21</c:v>
                </c:pt>
                <c:pt idx="87">
                  <c:v>22</c:v>
                </c:pt>
                <c:pt idx="88">
                  <c:v>22</c:v>
                </c:pt>
                <c:pt idx="89">
                  <c:v>23</c:v>
                </c:pt>
                <c:pt idx="90">
                  <c:v>23</c:v>
                </c:pt>
                <c:pt idx="91">
                  <c:v>23</c:v>
                </c:pt>
                <c:pt idx="92">
                  <c:v>23</c:v>
                </c:pt>
                <c:pt idx="93">
                  <c:v>24</c:v>
                </c:pt>
                <c:pt idx="94">
                  <c:v>24</c:v>
                </c:pt>
                <c:pt idx="95">
                  <c:v>25</c:v>
                </c:pt>
              </c:numCache>
            </c:numRef>
          </c:xVal>
          <c:yVal>
            <c:numRef>
              <c:f>'Фінанси і кредит 2016'!$D$3:$D$98</c:f>
              <c:numCache>
                <c:formatCode>General</c:formatCode>
                <c:ptCount val="96"/>
                <c:pt idx="0">
                  <c:v>158.6</c:v>
                </c:pt>
                <c:pt idx="1">
                  <c:v>157.1</c:v>
                </c:pt>
                <c:pt idx="2">
                  <c:v>157.05000000000001</c:v>
                </c:pt>
                <c:pt idx="3">
                  <c:v>156.19999999999999</c:v>
                </c:pt>
                <c:pt idx="4">
                  <c:v>164.25</c:v>
                </c:pt>
                <c:pt idx="5">
                  <c:v>161.4</c:v>
                </c:pt>
                <c:pt idx="6">
                  <c:v>158.55000000000001</c:v>
                </c:pt>
                <c:pt idx="7">
                  <c:v>158.25</c:v>
                </c:pt>
                <c:pt idx="8">
                  <c:v>157.4</c:v>
                </c:pt>
                <c:pt idx="9">
                  <c:v>157</c:v>
                </c:pt>
                <c:pt idx="10">
                  <c:v>156.80000000000001</c:v>
                </c:pt>
                <c:pt idx="11">
                  <c:v>156.75</c:v>
                </c:pt>
                <c:pt idx="12">
                  <c:v>156.44999999999999</c:v>
                </c:pt>
                <c:pt idx="13">
                  <c:v>156.35000000000011</c:v>
                </c:pt>
                <c:pt idx="14">
                  <c:v>156.25</c:v>
                </c:pt>
                <c:pt idx="15">
                  <c:v>159.05000000000001</c:v>
                </c:pt>
                <c:pt idx="16">
                  <c:v>156.80000000000001</c:v>
                </c:pt>
                <c:pt idx="17">
                  <c:v>157.44999999999999</c:v>
                </c:pt>
                <c:pt idx="18">
                  <c:v>156.5</c:v>
                </c:pt>
                <c:pt idx="19">
                  <c:v>164.6</c:v>
                </c:pt>
                <c:pt idx="20">
                  <c:v>156.4</c:v>
                </c:pt>
                <c:pt idx="21">
                  <c:v>160.30000000000001</c:v>
                </c:pt>
                <c:pt idx="22">
                  <c:v>159.55000000000001</c:v>
                </c:pt>
                <c:pt idx="23">
                  <c:v>159.12</c:v>
                </c:pt>
                <c:pt idx="24">
                  <c:v>157.35000000000011</c:v>
                </c:pt>
                <c:pt idx="25">
                  <c:v>157.1</c:v>
                </c:pt>
                <c:pt idx="26">
                  <c:v>170.8</c:v>
                </c:pt>
                <c:pt idx="27">
                  <c:v>158.4</c:v>
                </c:pt>
                <c:pt idx="28">
                  <c:v>156.55000000000001</c:v>
                </c:pt>
                <c:pt idx="29">
                  <c:v>177.99</c:v>
                </c:pt>
                <c:pt idx="30">
                  <c:v>175.15</c:v>
                </c:pt>
                <c:pt idx="31">
                  <c:v>165.55</c:v>
                </c:pt>
                <c:pt idx="32">
                  <c:v>165.2</c:v>
                </c:pt>
                <c:pt idx="33">
                  <c:v>161</c:v>
                </c:pt>
                <c:pt idx="34">
                  <c:v>160</c:v>
                </c:pt>
                <c:pt idx="35">
                  <c:v>158.44999999999999</c:v>
                </c:pt>
                <c:pt idx="36">
                  <c:v>158</c:v>
                </c:pt>
                <c:pt idx="37">
                  <c:v>157.80000000000001</c:v>
                </c:pt>
                <c:pt idx="38">
                  <c:v>157.4</c:v>
                </c:pt>
                <c:pt idx="39">
                  <c:v>157</c:v>
                </c:pt>
                <c:pt idx="40">
                  <c:v>156.69999999999999</c:v>
                </c:pt>
                <c:pt idx="41">
                  <c:v>156.6</c:v>
                </c:pt>
                <c:pt idx="42">
                  <c:v>156.55000000000001</c:v>
                </c:pt>
                <c:pt idx="43">
                  <c:v>156.5</c:v>
                </c:pt>
                <c:pt idx="44">
                  <c:v>156.4</c:v>
                </c:pt>
                <c:pt idx="45">
                  <c:v>156.35000000000011</c:v>
                </c:pt>
                <c:pt idx="46">
                  <c:v>124.85</c:v>
                </c:pt>
                <c:pt idx="47">
                  <c:v>160.1</c:v>
                </c:pt>
                <c:pt idx="48">
                  <c:v>156.9</c:v>
                </c:pt>
                <c:pt idx="49">
                  <c:v>156.6</c:v>
                </c:pt>
                <c:pt idx="50">
                  <c:v>162.4</c:v>
                </c:pt>
                <c:pt idx="51">
                  <c:v>158.75</c:v>
                </c:pt>
                <c:pt idx="52">
                  <c:v>156.85000000000011</c:v>
                </c:pt>
                <c:pt idx="53">
                  <c:v>170.55</c:v>
                </c:pt>
                <c:pt idx="54">
                  <c:v>162.69999999999999</c:v>
                </c:pt>
                <c:pt idx="55">
                  <c:v>157.5</c:v>
                </c:pt>
                <c:pt idx="56">
                  <c:v>156.25</c:v>
                </c:pt>
                <c:pt idx="57">
                  <c:v>156.25</c:v>
                </c:pt>
                <c:pt idx="58">
                  <c:v>160.85000000000011</c:v>
                </c:pt>
                <c:pt idx="59">
                  <c:v>159.75</c:v>
                </c:pt>
                <c:pt idx="60">
                  <c:v>158.07</c:v>
                </c:pt>
                <c:pt idx="61">
                  <c:v>157.05000000000001</c:v>
                </c:pt>
                <c:pt idx="62">
                  <c:v>156.55000000000001</c:v>
                </c:pt>
                <c:pt idx="63">
                  <c:v>156.44999999999999</c:v>
                </c:pt>
                <c:pt idx="64">
                  <c:v>161.15</c:v>
                </c:pt>
                <c:pt idx="65">
                  <c:v>156.6</c:v>
                </c:pt>
                <c:pt idx="66">
                  <c:v>156.25</c:v>
                </c:pt>
                <c:pt idx="67">
                  <c:v>161.6</c:v>
                </c:pt>
                <c:pt idx="68">
                  <c:v>156.4</c:v>
                </c:pt>
                <c:pt idx="69">
                  <c:v>166.7</c:v>
                </c:pt>
                <c:pt idx="70">
                  <c:v>159.15</c:v>
                </c:pt>
                <c:pt idx="71">
                  <c:v>156.4</c:v>
                </c:pt>
                <c:pt idx="72">
                  <c:v>156.4</c:v>
                </c:pt>
                <c:pt idx="73">
                  <c:v>156.9</c:v>
                </c:pt>
                <c:pt idx="74">
                  <c:v>156.35000000000011</c:v>
                </c:pt>
                <c:pt idx="75">
                  <c:v>164.05</c:v>
                </c:pt>
                <c:pt idx="76">
                  <c:v>160.4</c:v>
                </c:pt>
                <c:pt idx="77">
                  <c:v>158.35000000000011</c:v>
                </c:pt>
                <c:pt idx="78">
                  <c:v>157.44999999999999</c:v>
                </c:pt>
                <c:pt idx="79">
                  <c:v>157</c:v>
                </c:pt>
                <c:pt idx="80">
                  <c:v>156.85000000000011</c:v>
                </c:pt>
                <c:pt idx="81">
                  <c:v>156.69999999999999</c:v>
                </c:pt>
                <c:pt idx="82">
                  <c:v>156.65</c:v>
                </c:pt>
                <c:pt idx="83">
                  <c:v>156.5</c:v>
                </c:pt>
                <c:pt idx="84">
                  <c:v>156.49</c:v>
                </c:pt>
                <c:pt idx="85">
                  <c:v>156.30000000000001</c:v>
                </c:pt>
                <c:pt idx="86">
                  <c:v>156.65</c:v>
                </c:pt>
                <c:pt idx="87">
                  <c:v>159.30000000000001</c:v>
                </c:pt>
                <c:pt idx="88">
                  <c:v>158.9</c:v>
                </c:pt>
                <c:pt idx="89">
                  <c:v>159.30000000000001</c:v>
                </c:pt>
                <c:pt idx="90">
                  <c:v>157.80000000000001</c:v>
                </c:pt>
                <c:pt idx="91">
                  <c:v>157.13999999999999</c:v>
                </c:pt>
                <c:pt idx="92">
                  <c:v>157.1</c:v>
                </c:pt>
                <c:pt idx="93">
                  <c:v>156.4</c:v>
                </c:pt>
                <c:pt idx="94">
                  <c:v>156.4</c:v>
                </c:pt>
                <c:pt idx="95">
                  <c:v>156.25</c:v>
                </c:pt>
              </c:numCache>
            </c:numRef>
          </c:yVal>
        </c:ser>
        <c:axId val="131195648"/>
        <c:axId val="131197184"/>
      </c:scatterChart>
      <c:valAx>
        <c:axId val="131195648"/>
        <c:scaling>
          <c:orientation val="minMax"/>
          <c:max val="25"/>
        </c:scaling>
        <c:axPos val="b"/>
        <c:majorGridlines>
          <c:spPr>
            <a:ln w="3175" cmpd="sng">
              <a:prstDash val="sysDot"/>
            </a:ln>
          </c:spPr>
        </c:majorGridlines>
        <c:numFmt formatCode="General" sourceLinked="1"/>
        <c:tickLblPos val="low"/>
        <c:crossAx val="131197184"/>
        <c:crosses val="autoZero"/>
        <c:crossBetween val="midCat"/>
        <c:majorUnit val="1"/>
      </c:valAx>
      <c:valAx>
        <c:axId val="131197184"/>
        <c:scaling>
          <c:orientation val="minMax"/>
          <c:max val="200"/>
          <c:min val="100"/>
        </c:scaling>
        <c:axPos val="l"/>
        <c:majorGridlines>
          <c:spPr>
            <a:ln w="3175" cmpd="sng">
              <a:prstDash val="sysDot"/>
            </a:ln>
          </c:spPr>
        </c:majorGridlines>
        <c:numFmt formatCode="General" sourceLinked="1"/>
        <c:tickLblPos val="nextTo"/>
        <c:crossAx val="131195648"/>
        <c:crosses val="autoZero"/>
        <c:crossBetween val="midCat"/>
        <c:majorUnit val="10"/>
        <c:minorUnit val="5"/>
      </c:valAx>
    </c:plotArea>
    <c:plotVisOnly val="1"/>
    <c:dispBlanksAs val="gap"/>
  </c:chart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0.51472</cdr:x>
      <cdr:y>0.24998</cdr:y>
    </cdr:from>
    <cdr:to>
      <cdr:x>0.53293</cdr:x>
      <cdr:y>0.68428</cdr:y>
    </cdr:to>
    <cdr:sp macro="" textlink="">
      <cdr:nvSpPr>
        <cdr:cNvPr id="2" name="Стрілка вниз 1"/>
        <cdr:cNvSpPr/>
      </cdr:nvSpPr>
      <cdr:spPr>
        <a:xfrm xmlns:a="http://schemas.openxmlformats.org/drawingml/2006/main">
          <a:off x="4069224" y="1032197"/>
          <a:ext cx="144016" cy="1793259"/>
        </a:xfrm>
        <a:prstGeom xmlns:a="http://schemas.openxmlformats.org/drawingml/2006/main" prst="downArrow">
          <a:avLst/>
        </a:prstGeom>
        <a:solidFill xmlns:a="http://schemas.openxmlformats.org/drawingml/2006/main">
          <a:srgbClr val="FF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uk-UA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0.51721</cdr:x>
      <cdr:y>0.13333</cdr:y>
    </cdr:from>
    <cdr:to>
      <cdr:x>0.53551</cdr:x>
      <cdr:y>0.36667</cdr:y>
    </cdr:to>
    <cdr:sp macro="" textlink="">
      <cdr:nvSpPr>
        <cdr:cNvPr id="2" name="Стрілка вниз 1"/>
        <cdr:cNvSpPr/>
      </cdr:nvSpPr>
      <cdr:spPr>
        <a:xfrm xmlns:a="http://schemas.openxmlformats.org/drawingml/2006/main">
          <a:off x="4069224" y="288032"/>
          <a:ext cx="144016" cy="504056"/>
        </a:xfrm>
        <a:prstGeom xmlns:a="http://schemas.openxmlformats.org/drawingml/2006/main" prst="downArrow">
          <a:avLst/>
        </a:prstGeom>
        <a:solidFill xmlns:a="http://schemas.openxmlformats.org/drawingml/2006/main">
          <a:srgbClr val="FF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uk-UA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0.98557</cdr:x>
      <cdr:y>0.01581</cdr:y>
    </cdr:from>
    <cdr:to>
      <cdr:x>0.98668</cdr:x>
      <cdr:y>0.70074</cdr:y>
    </cdr:to>
    <cdr:cxnSp macro="">
      <cdr:nvCxnSpPr>
        <cdr:cNvPr id="3" name="Пряма сполучна лінія 2"/>
        <cdr:cNvCxnSpPr/>
      </cdr:nvCxnSpPr>
      <cdr:spPr>
        <a:xfrm xmlns:a="http://schemas.openxmlformats.org/drawingml/2006/main" flipV="1">
          <a:off x="8458201" y="71439"/>
          <a:ext cx="9525" cy="3095625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0.93563</cdr:x>
      <cdr:y>0.55332</cdr:y>
    </cdr:from>
    <cdr:to>
      <cdr:x>0.99778</cdr:x>
      <cdr:y>0.61023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8029576" y="2511317"/>
          <a:ext cx="533393" cy="25829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r"/>
          <a:r>
            <a:rPr lang="uk-UA" sz="1200" b="1">
              <a:solidFill>
                <a:srgbClr val="FF0000"/>
              </a:solidFill>
            </a:rPr>
            <a:t>10%</a:t>
          </a:r>
        </a:p>
      </cdr:txBody>
    </cdr:sp>
  </cdr:relSizeAnchor>
  <cdr:relSizeAnchor xmlns:cdr="http://schemas.openxmlformats.org/drawingml/2006/chartDrawing">
    <cdr:from>
      <cdr:x>0.93452</cdr:x>
      <cdr:y>0.4163</cdr:y>
    </cdr:from>
    <cdr:to>
      <cdr:x>0.99667</cdr:x>
      <cdr:y>0.4732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8020052" y="1889450"/>
          <a:ext cx="533392" cy="25824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r"/>
          <a:r>
            <a:rPr lang="uk-UA" sz="1200" b="1">
              <a:solidFill>
                <a:srgbClr val="FF0000"/>
              </a:solidFill>
            </a:rPr>
            <a:t>20%</a:t>
          </a:r>
        </a:p>
      </cdr:txBody>
    </cdr:sp>
  </cdr:relSizeAnchor>
  <cdr:relSizeAnchor xmlns:cdr="http://schemas.openxmlformats.org/drawingml/2006/chartDrawing">
    <cdr:from>
      <cdr:x>0.92786</cdr:x>
      <cdr:y>0.29189</cdr:y>
    </cdr:from>
    <cdr:to>
      <cdr:x>0.99445</cdr:x>
      <cdr:y>0.34879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7962902" y="1324790"/>
          <a:ext cx="571494" cy="2582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r"/>
          <a:r>
            <a:rPr lang="uk-UA" sz="1200" b="1">
              <a:solidFill>
                <a:srgbClr val="FF0000"/>
              </a:solidFill>
            </a:rPr>
            <a:t>30%</a:t>
          </a:r>
        </a:p>
      </cdr:txBody>
    </cdr:sp>
  </cdr:relSizeAnchor>
  <cdr:relSizeAnchor xmlns:cdr="http://schemas.openxmlformats.org/drawingml/2006/chartDrawing">
    <cdr:from>
      <cdr:x>0.93674</cdr:x>
      <cdr:y>0.15916</cdr:y>
    </cdr:from>
    <cdr:to>
      <cdr:x>0.99778</cdr:x>
      <cdr:y>0.20672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8039102" y="722352"/>
          <a:ext cx="523872" cy="21586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r"/>
          <a:r>
            <a:rPr lang="uk-UA" sz="1200" b="1">
              <a:solidFill>
                <a:srgbClr val="FF0000"/>
              </a:solidFill>
            </a:rPr>
            <a:t>40%</a:t>
          </a:r>
        </a:p>
      </cdr:txBody>
    </cdr:sp>
  </cdr:relSizeAnchor>
  <cdr:relSizeAnchor xmlns:cdr="http://schemas.openxmlformats.org/drawingml/2006/chartDrawing">
    <cdr:from>
      <cdr:x>0.15982</cdr:x>
      <cdr:y>0.40341</cdr:y>
    </cdr:from>
    <cdr:to>
      <cdr:x>0.17869</cdr:x>
      <cdr:y>0.43249</cdr:y>
    </cdr:to>
    <cdr:sp macro="" textlink="">
      <cdr:nvSpPr>
        <cdr:cNvPr id="2" name="Блок-схема: вузол 1"/>
        <cdr:cNvSpPr/>
      </cdr:nvSpPr>
      <cdr:spPr>
        <a:xfrm xmlns:a="http://schemas.openxmlformats.org/drawingml/2006/main" flipH="1" flipV="1">
          <a:off x="1371599" y="2537965"/>
          <a:ext cx="161926" cy="182970"/>
        </a:xfrm>
        <a:prstGeom xmlns:a="http://schemas.openxmlformats.org/drawingml/2006/main" prst="flowChartConnector">
          <a:avLst/>
        </a:prstGeom>
        <a:solidFill xmlns:a="http://schemas.openxmlformats.org/drawingml/2006/main">
          <a:srgbClr val="FF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uk-UA"/>
        </a:p>
      </cdr:txBody>
    </cdr:sp>
  </cdr:relSizeAnchor>
  <cdr:relSizeAnchor xmlns:cdr="http://schemas.openxmlformats.org/drawingml/2006/chartDrawing">
    <cdr:from>
      <cdr:x>0.2242</cdr:x>
      <cdr:y>0.35711</cdr:y>
    </cdr:from>
    <cdr:to>
      <cdr:x>0.24306</cdr:x>
      <cdr:y>0.38619</cdr:y>
    </cdr:to>
    <cdr:sp macro="" textlink="">
      <cdr:nvSpPr>
        <cdr:cNvPr id="8" name="Блок-схема: вузол 7"/>
        <cdr:cNvSpPr/>
      </cdr:nvSpPr>
      <cdr:spPr>
        <a:xfrm xmlns:a="http://schemas.openxmlformats.org/drawingml/2006/main" flipH="1" flipV="1">
          <a:off x="1924049" y="2246654"/>
          <a:ext cx="161926" cy="182970"/>
        </a:xfrm>
        <a:prstGeom xmlns:a="http://schemas.openxmlformats.org/drawingml/2006/main" prst="flowChartConnector">
          <a:avLst/>
        </a:prstGeom>
        <a:solidFill xmlns:a="http://schemas.openxmlformats.org/drawingml/2006/main">
          <a:srgbClr val="FF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uk-UA"/>
        </a:p>
      </cdr:txBody>
    </cdr:sp>
  </cdr:relSizeAnchor>
  <cdr:relSizeAnchor xmlns:cdr="http://schemas.openxmlformats.org/drawingml/2006/chartDrawing">
    <cdr:from>
      <cdr:x>0.28968</cdr:x>
      <cdr:y>0.52584</cdr:y>
    </cdr:from>
    <cdr:to>
      <cdr:x>0.30855</cdr:x>
      <cdr:y>0.55492</cdr:y>
    </cdr:to>
    <cdr:sp macro="" textlink="">
      <cdr:nvSpPr>
        <cdr:cNvPr id="9" name="Блок-схема: вузол 8"/>
        <cdr:cNvSpPr/>
      </cdr:nvSpPr>
      <cdr:spPr>
        <a:xfrm xmlns:a="http://schemas.openxmlformats.org/drawingml/2006/main" flipH="1" flipV="1">
          <a:off x="2486024" y="3308171"/>
          <a:ext cx="161926" cy="182970"/>
        </a:xfrm>
        <a:prstGeom xmlns:a="http://schemas.openxmlformats.org/drawingml/2006/main" prst="flowChartConnector">
          <a:avLst/>
        </a:prstGeom>
        <a:solidFill xmlns:a="http://schemas.openxmlformats.org/drawingml/2006/main">
          <a:srgbClr val="FF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uk-UA"/>
        </a:p>
      </cdr:txBody>
    </cdr:sp>
  </cdr:relSizeAnchor>
  <cdr:relSizeAnchor xmlns:cdr="http://schemas.openxmlformats.org/drawingml/2006/chartDrawing">
    <cdr:from>
      <cdr:x>0.35516</cdr:x>
      <cdr:y>0.4424</cdr:y>
    </cdr:from>
    <cdr:to>
      <cdr:x>0.37403</cdr:x>
      <cdr:y>0.47148</cdr:y>
    </cdr:to>
    <cdr:sp macro="" textlink="">
      <cdr:nvSpPr>
        <cdr:cNvPr id="10" name="Блок-схема: вузол 9"/>
        <cdr:cNvSpPr/>
      </cdr:nvSpPr>
      <cdr:spPr>
        <a:xfrm xmlns:a="http://schemas.openxmlformats.org/drawingml/2006/main" flipH="1" flipV="1">
          <a:off x="3047999" y="2783231"/>
          <a:ext cx="161926" cy="182970"/>
        </a:xfrm>
        <a:prstGeom xmlns:a="http://schemas.openxmlformats.org/drawingml/2006/main" prst="flowChartConnector">
          <a:avLst/>
        </a:prstGeom>
        <a:solidFill xmlns:a="http://schemas.openxmlformats.org/drawingml/2006/main">
          <a:srgbClr val="FF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uk-UA"/>
        </a:p>
      </cdr:txBody>
    </cdr:sp>
  </cdr:relSizeAnchor>
  <cdr:relSizeAnchor xmlns:cdr="http://schemas.openxmlformats.org/drawingml/2006/chartDrawing">
    <cdr:from>
      <cdr:x>0.41953</cdr:x>
      <cdr:y>0.28081</cdr:y>
    </cdr:from>
    <cdr:to>
      <cdr:x>0.4384</cdr:x>
      <cdr:y>0.3099</cdr:y>
    </cdr:to>
    <cdr:sp macro="" textlink="">
      <cdr:nvSpPr>
        <cdr:cNvPr id="11" name="Блок-схема: вузол 10"/>
        <cdr:cNvSpPr/>
      </cdr:nvSpPr>
      <cdr:spPr>
        <a:xfrm xmlns:a="http://schemas.openxmlformats.org/drawingml/2006/main" flipH="1" flipV="1">
          <a:off x="3600449" y="1766678"/>
          <a:ext cx="161926" cy="182970"/>
        </a:xfrm>
        <a:prstGeom xmlns:a="http://schemas.openxmlformats.org/drawingml/2006/main" prst="flowChartConnector">
          <a:avLst/>
        </a:prstGeom>
        <a:solidFill xmlns:a="http://schemas.openxmlformats.org/drawingml/2006/main">
          <a:srgbClr val="FF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uk-UA"/>
        </a:p>
      </cdr:txBody>
    </cdr:sp>
  </cdr:relSizeAnchor>
  <cdr:relSizeAnchor xmlns:cdr="http://schemas.openxmlformats.org/drawingml/2006/chartDrawing">
    <cdr:from>
      <cdr:x>0.47614</cdr:x>
      <cdr:y>0.28595</cdr:y>
    </cdr:from>
    <cdr:to>
      <cdr:x>0.49501</cdr:x>
      <cdr:y>0.31503</cdr:y>
    </cdr:to>
    <cdr:sp macro="" textlink="">
      <cdr:nvSpPr>
        <cdr:cNvPr id="12" name="Блок-схема: вузол 11"/>
        <cdr:cNvSpPr/>
      </cdr:nvSpPr>
      <cdr:spPr>
        <a:xfrm xmlns:a="http://schemas.openxmlformats.org/drawingml/2006/main" flipH="1" flipV="1">
          <a:off x="4086224" y="1798987"/>
          <a:ext cx="161926" cy="182970"/>
        </a:xfrm>
        <a:prstGeom xmlns:a="http://schemas.openxmlformats.org/drawingml/2006/main" prst="flowChartConnector">
          <a:avLst/>
        </a:prstGeom>
        <a:solidFill xmlns:a="http://schemas.openxmlformats.org/drawingml/2006/main">
          <a:srgbClr val="FF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uk-UA"/>
        </a:p>
      </cdr:txBody>
    </cdr:sp>
  </cdr:relSizeAnchor>
  <cdr:relSizeAnchor xmlns:cdr="http://schemas.openxmlformats.org/drawingml/2006/chartDrawing">
    <cdr:from>
      <cdr:x>0.54828</cdr:x>
      <cdr:y>0.4439</cdr:y>
    </cdr:from>
    <cdr:to>
      <cdr:x>0.56715</cdr:x>
      <cdr:y>0.47298</cdr:y>
    </cdr:to>
    <cdr:sp macro="" textlink="">
      <cdr:nvSpPr>
        <cdr:cNvPr id="13" name="Блок-схема: вузол 12"/>
        <cdr:cNvSpPr/>
      </cdr:nvSpPr>
      <cdr:spPr>
        <a:xfrm xmlns:a="http://schemas.openxmlformats.org/drawingml/2006/main" flipH="1" flipV="1">
          <a:off x="4705349" y="2792701"/>
          <a:ext cx="161926" cy="182970"/>
        </a:xfrm>
        <a:prstGeom xmlns:a="http://schemas.openxmlformats.org/drawingml/2006/main" prst="flowChartConnector">
          <a:avLst/>
        </a:prstGeom>
        <a:solidFill xmlns:a="http://schemas.openxmlformats.org/drawingml/2006/main">
          <a:srgbClr val="FF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uk-UA"/>
        </a:p>
      </cdr:txBody>
    </cdr:sp>
  </cdr:relSizeAnchor>
  <cdr:relSizeAnchor xmlns:cdr="http://schemas.openxmlformats.org/drawingml/2006/chartDrawing">
    <cdr:from>
      <cdr:x>0.61265</cdr:x>
      <cdr:y>0.36909</cdr:y>
    </cdr:from>
    <cdr:to>
      <cdr:x>0.63152</cdr:x>
      <cdr:y>0.39817</cdr:y>
    </cdr:to>
    <cdr:sp macro="" textlink="">
      <cdr:nvSpPr>
        <cdr:cNvPr id="14" name="Блок-схема: вузол 13"/>
        <cdr:cNvSpPr/>
      </cdr:nvSpPr>
      <cdr:spPr>
        <a:xfrm xmlns:a="http://schemas.openxmlformats.org/drawingml/2006/main" flipH="1" flipV="1">
          <a:off x="5257799" y="2322035"/>
          <a:ext cx="161926" cy="182972"/>
        </a:xfrm>
        <a:prstGeom xmlns:a="http://schemas.openxmlformats.org/drawingml/2006/main" prst="flowChartConnector">
          <a:avLst/>
        </a:prstGeom>
        <a:solidFill xmlns:a="http://schemas.openxmlformats.org/drawingml/2006/main">
          <a:srgbClr val="FF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uk-UA"/>
        </a:p>
      </cdr:txBody>
    </cdr:sp>
  </cdr:relSizeAnchor>
  <cdr:relSizeAnchor xmlns:cdr="http://schemas.openxmlformats.org/drawingml/2006/chartDrawing">
    <cdr:from>
      <cdr:x>0.67925</cdr:x>
      <cdr:y>0.37273</cdr:y>
    </cdr:from>
    <cdr:to>
      <cdr:x>0.69811</cdr:x>
      <cdr:y>0.40181</cdr:y>
    </cdr:to>
    <cdr:sp macro="" textlink="">
      <cdr:nvSpPr>
        <cdr:cNvPr id="15" name="Блок-схема: вузол 14"/>
        <cdr:cNvSpPr/>
      </cdr:nvSpPr>
      <cdr:spPr>
        <a:xfrm xmlns:a="http://schemas.openxmlformats.org/drawingml/2006/main" flipH="1" flipV="1">
          <a:off x="5829299" y="2344931"/>
          <a:ext cx="161926" cy="182970"/>
        </a:xfrm>
        <a:prstGeom xmlns:a="http://schemas.openxmlformats.org/drawingml/2006/main" prst="flowChartConnector">
          <a:avLst/>
        </a:prstGeom>
        <a:solidFill xmlns:a="http://schemas.openxmlformats.org/drawingml/2006/main">
          <a:srgbClr val="FF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uk-UA"/>
        </a:p>
      </cdr:txBody>
    </cdr:sp>
  </cdr:relSizeAnchor>
  <cdr:relSizeAnchor xmlns:cdr="http://schemas.openxmlformats.org/drawingml/2006/chartDrawing">
    <cdr:from>
      <cdr:x>0.73696</cdr:x>
      <cdr:y>0.29021</cdr:y>
    </cdr:from>
    <cdr:to>
      <cdr:x>0.75583</cdr:x>
      <cdr:y>0.31929</cdr:y>
    </cdr:to>
    <cdr:sp macro="" textlink="">
      <cdr:nvSpPr>
        <cdr:cNvPr id="16" name="Блок-схема: вузол 15"/>
        <cdr:cNvSpPr/>
      </cdr:nvSpPr>
      <cdr:spPr>
        <a:xfrm xmlns:a="http://schemas.openxmlformats.org/drawingml/2006/main" flipH="1" flipV="1">
          <a:off x="6324599" y="1317161"/>
          <a:ext cx="161926" cy="131999"/>
        </a:xfrm>
        <a:prstGeom xmlns:a="http://schemas.openxmlformats.org/drawingml/2006/main" prst="flowChartConnector">
          <a:avLst/>
        </a:prstGeom>
        <a:solidFill xmlns:a="http://schemas.openxmlformats.org/drawingml/2006/main">
          <a:srgbClr val="FF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uk-UA"/>
        </a:p>
      </cdr:txBody>
    </cdr:sp>
  </cdr:relSizeAnchor>
  <cdr:relSizeAnchor xmlns:cdr="http://schemas.openxmlformats.org/drawingml/2006/chartDrawing">
    <cdr:from>
      <cdr:x>0.81909</cdr:x>
      <cdr:y>0.35372</cdr:y>
    </cdr:from>
    <cdr:to>
      <cdr:x>0.83796</cdr:x>
      <cdr:y>0.3828</cdr:y>
    </cdr:to>
    <cdr:sp macro="" textlink="">
      <cdr:nvSpPr>
        <cdr:cNvPr id="17" name="Блок-схема: вузол 16"/>
        <cdr:cNvSpPr/>
      </cdr:nvSpPr>
      <cdr:spPr>
        <a:xfrm xmlns:a="http://schemas.openxmlformats.org/drawingml/2006/main" flipH="1" flipV="1">
          <a:off x="7029449" y="2225324"/>
          <a:ext cx="161926" cy="182970"/>
        </a:xfrm>
        <a:prstGeom xmlns:a="http://schemas.openxmlformats.org/drawingml/2006/main" prst="flowChartConnector">
          <a:avLst/>
        </a:prstGeom>
        <a:solidFill xmlns:a="http://schemas.openxmlformats.org/drawingml/2006/main">
          <a:srgbClr val="FF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uk-UA"/>
        </a:p>
      </cdr:txBody>
    </cdr:sp>
  </cdr:relSizeAnchor>
  <cdr:relSizeAnchor xmlns:cdr="http://schemas.openxmlformats.org/drawingml/2006/chartDrawing">
    <cdr:from>
      <cdr:x>0.88013</cdr:x>
      <cdr:y>0.42005</cdr:y>
    </cdr:from>
    <cdr:to>
      <cdr:x>0.899</cdr:x>
      <cdr:y>0.44913</cdr:y>
    </cdr:to>
    <cdr:sp macro="" textlink="">
      <cdr:nvSpPr>
        <cdr:cNvPr id="18" name="Блок-схема: вузол 17"/>
        <cdr:cNvSpPr/>
      </cdr:nvSpPr>
      <cdr:spPr>
        <a:xfrm xmlns:a="http://schemas.openxmlformats.org/drawingml/2006/main" flipH="1" flipV="1">
          <a:off x="7553324" y="2642629"/>
          <a:ext cx="161926" cy="182970"/>
        </a:xfrm>
        <a:prstGeom xmlns:a="http://schemas.openxmlformats.org/drawingml/2006/main" prst="flowChartConnector">
          <a:avLst/>
        </a:prstGeom>
        <a:solidFill xmlns:a="http://schemas.openxmlformats.org/drawingml/2006/main">
          <a:srgbClr val="FF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uk-UA"/>
        </a:p>
      </cdr:txBody>
    </cdr:sp>
  </cdr:relSizeAnchor>
  <cdr:relSizeAnchor xmlns:cdr="http://schemas.openxmlformats.org/drawingml/2006/chartDrawing">
    <cdr:from>
      <cdr:x>0.00777</cdr:x>
      <cdr:y>0.02424</cdr:y>
    </cdr:from>
    <cdr:to>
      <cdr:x>0.03663</cdr:x>
      <cdr:y>0.79979</cdr:y>
    </cdr:to>
    <cdr:sp macro="" textlink="">
      <cdr:nvSpPr>
        <cdr:cNvPr id="19" name="TextBox 18"/>
        <cdr:cNvSpPr txBox="1"/>
      </cdr:nvSpPr>
      <cdr:spPr>
        <a:xfrm xmlns:a="http://schemas.openxmlformats.org/drawingml/2006/main" rot="16200000">
          <a:off x="-1562099" y="1738313"/>
          <a:ext cx="3505200" cy="2476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uk-UA" sz="1200" b="1"/>
            <a:t>Кількість учасників, які успішно</a:t>
          </a:r>
          <a:r>
            <a:rPr lang="uk-UA" sz="1200" b="1" baseline="0"/>
            <a:t> склали ЗНО з предмету</a:t>
          </a:r>
          <a:endParaRPr lang="uk-UA" sz="1200" b="1"/>
        </a:p>
      </cdr:txBody>
    </cdr:sp>
  </cdr:relSizeAnchor>
  <cdr:relSizeAnchor xmlns:cdr="http://schemas.openxmlformats.org/drawingml/2006/chartDrawing">
    <cdr:from>
      <cdr:x>0.92175</cdr:x>
      <cdr:y>0</cdr:y>
    </cdr:from>
    <cdr:to>
      <cdr:x>0.94617</cdr:x>
      <cdr:y>0.74082</cdr:y>
    </cdr:to>
    <cdr:sp macro="" textlink="">
      <cdr:nvSpPr>
        <cdr:cNvPr id="20" name="TextBox 19"/>
        <cdr:cNvSpPr txBox="1"/>
      </cdr:nvSpPr>
      <cdr:spPr>
        <a:xfrm xmlns:a="http://schemas.openxmlformats.org/drawingml/2006/main" rot="16200000">
          <a:off x="5684949" y="2225568"/>
          <a:ext cx="4660685" cy="2095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uk-UA" sz="1200" b="1">
              <a:solidFill>
                <a:srgbClr val="FF0000"/>
              </a:solidFill>
            </a:rPr>
            <a:t>Мінімальний результат, який дозволяв пройти ЗНО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0.50275</cdr:x>
      <cdr:y>0.5119</cdr:y>
    </cdr:from>
    <cdr:to>
      <cdr:x>0.53434</cdr:x>
      <cdr:y>0.5873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909818" y="3059454"/>
          <a:ext cx="245672" cy="45064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 dirty="0"/>
            <a:t>1</a:t>
          </a:r>
          <a:endParaRPr lang="uk-UA" sz="1100" dirty="0"/>
        </a:p>
      </cdr:txBody>
    </cdr:sp>
  </cdr:relSizeAnchor>
  <cdr:relSizeAnchor xmlns:cdr="http://schemas.openxmlformats.org/drawingml/2006/chartDrawing">
    <cdr:from>
      <cdr:x>0.41667</cdr:x>
      <cdr:y>0.6747</cdr:y>
    </cdr:from>
    <cdr:to>
      <cdr:x>0.42903</cdr:x>
      <cdr:y>0.75803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240360" y="4032448"/>
          <a:ext cx="96122" cy="49803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 dirty="0"/>
            <a:t>2</a:t>
          </a:r>
          <a:endParaRPr lang="uk-UA" sz="1100" dirty="0"/>
        </a:p>
      </cdr:txBody>
    </cdr:sp>
  </cdr:relSizeAnchor>
  <cdr:relSizeAnchor xmlns:cdr="http://schemas.openxmlformats.org/drawingml/2006/chartDrawing">
    <cdr:from>
      <cdr:x>0.30556</cdr:x>
      <cdr:y>0.48193</cdr:y>
    </cdr:from>
    <cdr:to>
      <cdr:x>0.34733</cdr:x>
      <cdr:y>0.55733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376264" y="2880320"/>
          <a:ext cx="324860" cy="4506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 dirty="0"/>
            <a:t>4</a:t>
          </a:r>
          <a:endParaRPr lang="uk-UA" sz="1100" dirty="0"/>
        </a:p>
      </cdr:txBody>
    </cdr:sp>
  </cdr:relSizeAnchor>
  <cdr:relSizeAnchor xmlns:cdr="http://schemas.openxmlformats.org/drawingml/2006/chartDrawing">
    <cdr:from>
      <cdr:x>0.30556</cdr:x>
      <cdr:y>0.56627</cdr:y>
    </cdr:from>
    <cdr:to>
      <cdr:x>0.33715</cdr:x>
      <cdr:y>0.64167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2376264" y="3384376"/>
          <a:ext cx="245671" cy="45064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 dirty="0"/>
            <a:t>3</a:t>
          </a:r>
          <a:endParaRPr lang="uk-UA" sz="1100" dirty="0"/>
        </a:p>
      </cdr:txBody>
    </cdr:sp>
  </cdr:relSizeAnchor>
  <cdr:relSizeAnchor xmlns:cdr="http://schemas.openxmlformats.org/drawingml/2006/chartDrawing">
    <cdr:from>
      <cdr:x>0.32407</cdr:x>
      <cdr:y>0.39759</cdr:y>
    </cdr:from>
    <cdr:to>
      <cdr:x>0.35566</cdr:x>
      <cdr:y>0.47299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2520280" y="2376264"/>
          <a:ext cx="245672" cy="4506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/>
            <a:t>5</a:t>
          </a:r>
          <a:endParaRPr lang="uk-UA" sz="1100"/>
        </a:p>
      </cdr:txBody>
    </cdr:sp>
  </cdr:relSizeAnchor>
  <cdr:relSizeAnchor xmlns:cdr="http://schemas.openxmlformats.org/drawingml/2006/chartDrawing">
    <cdr:from>
      <cdr:x>0.32407</cdr:x>
      <cdr:y>0.31325</cdr:y>
    </cdr:from>
    <cdr:to>
      <cdr:x>0.35566</cdr:x>
      <cdr:y>0.38865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2520280" y="1872208"/>
          <a:ext cx="245671" cy="45064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 dirty="0"/>
            <a:t>6</a:t>
          </a:r>
          <a:endParaRPr lang="uk-UA" sz="1100" dirty="0"/>
        </a:p>
      </cdr:txBody>
    </cdr:sp>
  </cdr:relSizeAnchor>
  <cdr:relSizeAnchor xmlns:cdr="http://schemas.openxmlformats.org/drawingml/2006/chartDrawing">
    <cdr:from>
      <cdr:x>0.36264</cdr:x>
      <cdr:y>0.21032</cdr:y>
    </cdr:from>
    <cdr:to>
      <cdr:x>0.42308</cdr:x>
      <cdr:y>0.28571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2011680" y="807720"/>
          <a:ext cx="335280" cy="2895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/>
            <a:t>...</a:t>
          </a:r>
          <a:endParaRPr lang="uk-UA" sz="1100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0.77003</cdr:x>
      <cdr:y>0.82756</cdr:y>
    </cdr:from>
    <cdr:to>
      <cdr:x>0.79765</cdr:x>
      <cdr:y>0.94529</cdr:y>
    </cdr:to>
    <cdr:sp macro="" textlink="">
      <cdr:nvSpPr>
        <cdr:cNvPr id="2" name="TextBox 1"/>
        <cdr:cNvSpPr txBox="1"/>
      </cdr:nvSpPr>
      <cdr:spPr>
        <a:xfrm xmlns:a="http://schemas.openxmlformats.org/drawingml/2006/main" rot="16200000">
          <a:off x="5000628" y="6000750"/>
          <a:ext cx="809625" cy="19050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/>
            <a:t>Харківська</a:t>
          </a:r>
        </a:p>
      </cdr:txBody>
    </cdr:sp>
  </cdr:relSizeAnchor>
  <cdr:relSizeAnchor xmlns:cdr="http://schemas.openxmlformats.org/drawingml/2006/chartDrawing">
    <cdr:from>
      <cdr:x>0.81009</cdr:x>
      <cdr:y>0.82617</cdr:y>
    </cdr:from>
    <cdr:to>
      <cdr:x>0.83771</cdr:x>
      <cdr:y>0.94391</cdr:y>
    </cdr:to>
    <cdr:sp macro="" textlink="">
      <cdr:nvSpPr>
        <cdr:cNvPr id="3" name="TextBox 2"/>
        <cdr:cNvSpPr txBox="1"/>
      </cdr:nvSpPr>
      <cdr:spPr>
        <a:xfrm xmlns:a="http://schemas.openxmlformats.org/drawingml/2006/main" rot="16200000">
          <a:off x="5276847" y="5991229"/>
          <a:ext cx="809636" cy="19047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/>
            <a:t>Херсонська</a:t>
          </a:r>
        </a:p>
      </cdr:txBody>
    </cdr:sp>
  </cdr:relSizeAnchor>
  <cdr:relSizeAnchor xmlns:cdr="http://schemas.openxmlformats.org/drawingml/2006/chartDrawing">
    <cdr:from>
      <cdr:x>0.84876</cdr:x>
      <cdr:y>0.82479</cdr:y>
    </cdr:from>
    <cdr:to>
      <cdr:x>0.87638</cdr:x>
      <cdr:y>0.94252</cdr:y>
    </cdr:to>
    <cdr:sp macro="" textlink="">
      <cdr:nvSpPr>
        <cdr:cNvPr id="4" name="TextBox 3"/>
        <cdr:cNvSpPr txBox="1"/>
      </cdr:nvSpPr>
      <cdr:spPr>
        <a:xfrm xmlns:a="http://schemas.openxmlformats.org/drawingml/2006/main" rot="16200000">
          <a:off x="5543547" y="5981704"/>
          <a:ext cx="809636" cy="19047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/>
            <a:t>Хмельницька</a:t>
          </a:r>
        </a:p>
      </cdr:txBody>
    </cdr:sp>
  </cdr:relSizeAnchor>
  <cdr:relSizeAnchor xmlns:cdr="http://schemas.openxmlformats.org/drawingml/2006/chartDrawing">
    <cdr:from>
      <cdr:x>0.88467</cdr:x>
      <cdr:y>0.82479</cdr:y>
    </cdr:from>
    <cdr:to>
      <cdr:x>0.91229</cdr:x>
      <cdr:y>0.94252</cdr:y>
    </cdr:to>
    <cdr:sp macro="" textlink="">
      <cdr:nvSpPr>
        <cdr:cNvPr id="5" name="TextBox 4"/>
        <cdr:cNvSpPr txBox="1"/>
      </cdr:nvSpPr>
      <cdr:spPr>
        <a:xfrm xmlns:a="http://schemas.openxmlformats.org/drawingml/2006/main" rot="16200000">
          <a:off x="5791197" y="5981704"/>
          <a:ext cx="809636" cy="19047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/>
            <a:t>Черкаська</a:t>
          </a:r>
        </a:p>
      </cdr:txBody>
    </cdr:sp>
  </cdr:relSizeAnchor>
  <cdr:relSizeAnchor xmlns:cdr="http://schemas.openxmlformats.org/drawingml/2006/chartDrawing">
    <cdr:from>
      <cdr:x>0.9192</cdr:x>
      <cdr:y>0.8234</cdr:y>
    </cdr:from>
    <cdr:to>
      <cdr:x>0.94682</cdr:x>
      <cdr:y>0.94113</cdr:y>
    </cdr:to>
    <cdr:sp macro="" textlink="">
      <cdr:nvSpPr>
        <cdr:cNvPr id="6" name="TextBox 5"/>
        <cdr:cNvSpPr txBox="1"/>
      </cdr:nvSpPr>
      <cdr:spPr>
        <a:xfrm xmlns:a="http://schemas.openxmlformats.org/drawingml/2006/main" rot="16200000">
          <a:off x="6029322" y="5972179"/>
          <a:ext cx="809636" cy="19047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/>
            <a:t>Чернівецька</a:t>
          </a:r>
        </a:p>
      </cdr:txBody>
    </cdr:sp>
  </cdr:relSizeAnchor>
  <cdr:relSizeAnchor xmlns:cdr="http://schemas.openxmlformats.org/drawingml/2006/chartDrawing">
    <cdr:from>
      <cdr:x>0.95511</cdr:x>
      <cdr:y>0.82202</cdr:y>
    </cdr:from>
    <cdr:to>
      <cdr:x>0.98273</cdr:x>
      <cdr:y>0.93975</cdr:y>
    </cdr:to>
    <cdr:sp macro="" textlink="">
      <cdr:nvSpPr>
        <cdr:cNvPr id="7" name="TextBox 6"/>
        <cdr:cNvSpPr txBox="1"/>
      </cdr:nvSpPr>
      <cdr:spPr>
        <a:xfrm xmlns:a="http://schemas.openxmlformats.org/drawingml/2006/main" rot="16200000">
          <a:off x="6276972" y="5962654"/>
          <a:ext cx="809636" cy="19047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/>
            <a:t>Чернігівська</a:t>
          </a:r>
        </a:p>
      </cdr:txBody>
    </cdr:sp>
  </cdr:relSizeAnchor>
  <cdr:relSizeAnchor xmlns:cdr="http://schemas.openxmlformats.org/drawingml/2006/chartDrawing">
    <cdr:from>
      <cdr:x>0.73826</cdr:x>
      <cdr:y>0.82202</cdr:y>
    </cdr:from>
    <cdr:to>
      <cdr:x>0.76588</cdr:x>
      <cdr:y>0.93975</cdr:y>
    </cdr:to>
    <cdr:sp macro="" textlink="">
      <cdr:nvSpPr>
        <cdr:cNvPr id="8" name="TextBox 7"/>
        <cdr:cNvSpPr txBox="1"/>
      </cdr:nvSpPr>
      <cdr:spPr>
        <a:xfrm xmlns:a="http://schemas.openxmlformats.org/drawingml/2006/main" rot="16200000">
          <a:off x="4781547" y="5962654"/>
          <a:ext cx="809636" cy="19047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/>
            <a:t>Тернопільська</a:t>
          </a:r>
        </a:p>
      </cdr:txBody>
    </cdr:sp>
  </cdr:relSizeAnchor>
  <cdr:relSizeAnchor xmlns:cdr="http://schemas.openxmlformats.org/drawingml/2006/chartDrawing">
    <cdr:from>
      <cdr:x>0.70926</cdr:x>
      <cdr:y>0.82063</cdr:y>
    </cdr:from>
    <cdr:to>
      <cdr:x>0.73688</cdr:x>
      <cdr:y>0.93836</cdr:y>
    </cdr:to>
    <cdr:sp macro="" textlink="">
      <cdr:nvSpPr>
        <cdr:cNvPr id="9" name="TextBox 8"/>
        <cdr:cNvSpPr txBox="1"/>
      </cdr:nvSpPr>
      <cdr:spPr>
        <a:xfrm xmlns:a="http://schemas.openxmlformats.org/drawingml/2006/main" rot="16200000">
          <a:off x="4581522" y="5953129"/>
          <a:ext cx="809636" cy="19047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/>
            <a:t>Сумська</a:t>
          </a:r>
        </a:p>
      </cdr:txBody>
    </cdr:sp>
  </cdr:relSizeAnchor>
  <cdr:relSizeAnchor xmlns:cdr="http://schemas.openxmlformats.org/drawingml/2006/chartDrawing">
    <cdr:from>
      <cdr:x>0.6692</cdr:x>
      <cdr:y>0.82202</cdr:y>
    </cdr:from>
    <cdr:to>
      <cdr:x>0.69682</cdr:x>
      <cdr:y>0.93975</cdr:y>
    </cdr:to>
    <cdr:sp macro="" textlink="">
      <cdr:nvSpPr>
        <cdr:cNvPr id="10" name="TextBox 9"/>
        <cdr:cNvSpPr txBox="1"/>
      </cdr:nvSpPr>
      <cdr:spPr>
        <a:xfrm xmlns:a="http://schemas.openxmlformats.org/drawingml/2006/main" rot="16200000">
          <a:off x="4305297" y="5962654"/>
          <a:ext cx="809636" cy="19047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/>
            <a:t>Рівненська</a:t>
          </a:r>
        </a:p>
      </cdr:txBody>
    </cdr:sp>
  </cdr:relSizeAnchor>
  <cdr:relSizeAnchor xmlns:cdr="http://schemas.openxmlformats.org/drawingml/2006/chartDrawing">
    <cdr:from>
      <cdr:x>0.63053</cdr:x>
      <cdr:y>0.82479</cdr:y>
    </cdr:from>
    <cdr:to>
      <cdr:x>0.65815</cdr:x>
      <cdr:y>0.94252</cdr:y>
    </cdr:to>
    <cdr:sp macro="" textlink="">
      <cdr:nvSpPr>
        <cdr:cNvPr id="11" name="TextBox 10"/>
        <cdr:cNvSpPr txBox="1"/>
      </cdr:nvSpPr>
      <cdr:spPr>
        <a:xfrm xmlns:a="http://schemas.openxmlformats.org/drawingml/2006/main" rot="16200000">
          <a:off x="4038597" y="5981704"/>
          <a:ext cx="809636" cy="19047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/>
            <a:t>Полтавська</a:t>
          </a:r>
        </a:p>
      </cdr:txBody>
    </cdr:sp>
  </cdr:relSizeAnchor>
  <cdr:relSizeAnchor xmlns:cdr="http://schemas.openxmlformats.org/drawingml/2006/chartDrawing">
    <cdr:from>
      <cdr:x>0.596</cdr:x>
      <cdr:y>0.82617</cdr:y>
    </cdr:from>
    <cdr:to>
      <cdr:x>0.62362</cdr:x>
      <cdr:y>0.94391</cdr:y>
    </cdr:to>
    <cdr:sp macro="" textlink="">
      <cdr:nvSpPr>
        <cdr:cNvPr id="12" name="TextBox 11"/>
        <cdr:cNvSpPr txBox="1"/>
      </cdr:nvSpPr>
      <cdr:spPr>
        <a:xfrm xmlns:a="http://schemas.openxmlformats.org/drawingml/2006/main" rot="16200000">
          <a:off x="3800472" y="5991229"/>
          <a:ext cx="809636" cy="19047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/>
            <a:t>Одеська</a:t>
          </a:r>
        </a:p>
      </cdr:txBody>
    </cdr:sp>
  </cdr:relSizeAnchor>
  <cdr:relSizeAnchor xmlns:cdr="http://schemas.openxmlformats.org/drawingml/2006/chartDrawing">
    <cdr:from>
      <cdr:x>0.56423</cdr:x>
      <cdr:y>0.82617</cdr:y>
    </cdr:from>
    <cdr:to>
      <cdr:x>0.59185</cdr:x>
      <cdr:y>0.94391</cdr:y>
    </cdr:to>
    <cdr:sp macro="" textlink="">
      <cdr:nvSpPr>
        <cdr:cNvPr id="13" name="TextBox 12"/>
        <cdr:cNvSpPr txBox="1"/>
      </cdr:nvSpPr>
      <cdr:spPr>
        <a:xfrm xmlns:a="http://schemas.openxmlformats.org/drawingml/2006/main" rot="16200000">
          <a:off x="3581397" y="5991229"/>
          <a:ext cx="809636" cy="19047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/>
            <a:t>Миколаївська</a:t>
          </a:r>
        </a:p>
      </cdr:txBody>
    </cdr:sp>
  </cdr:relSizeAnchor>
  <cdr:relSizeAnchor xmlns:cdr="http://schemas.openxmlformats.org/drawingml/2006/chartDrawing">
    <cdr:from>
      <cdr:x>0.52555</cdr:x>
      <cdr:y>0.82617</cdr:y>
    </cdr:from>
    <cdr:to>
      <cdr:x>0.55317</cdr:x>
      <cdr:y>0.94391</cdr:y>
    </cdr:to>
    <cdr:sp macro="" textlink="">
      <cdr:nvSpPr>
        <cdr:cNvPr id="14" name="TextBox 13"/>
        <cdr:cNvSpPr txBox="1"/>
      </cdr:nvSpPr>
      <cdr:spPr>
        <a:xfrm xmlns:a="http://schemas.openxmlformats.org/drawingml/2006/main" rot="16200000">
          <a:off x="3314697" y="5991229"/>
          <a:ext cx="809636" cy="19047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/>
            <a:t>Львівська</a:t>
          </a:r>
        </a:p>
      </cdr:txBody>
    </cdr:sp>
  </cdr:relSizeAnchor>
  <cdr:relSizeAnchor xmlns:cdr="http://schemas.openxmlformats.org/drawingml/2006/chartDrawing">
    <cdr:from>
      <cdr:x>0.49241</cdr:x>
      <cdr:y>0.82617</cdr:y>
    </cdr:from>
    <cdr:to>
      <cdr:x>0.52003</cdr:x>
      <cdr:y>0.94391</cdr:y>
    </cdr:to>
    <cdr:sp macro="" textlink="">
      <cdr:nvSpPr>
        <cdr:cNvPr id="15" name="TextBox 14"/>
        <cdr:cNvSpPr txBox="1"/>
      </cdr:nvSpPr>
      <cdr:spPr>
        <a:xfrm xmlns:a="http://schemas.openxmlformats.org/drawingml/2006/main" rot="16200000">
          <a:off x="3086097" y="5991229"/>
          <a:ext cx="809636" cy="19047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/>
            <a:t>Кіровоградська</a:t>
          </a:r>
        </a:p>
      </cdr:txBody>
    </cdr:sp>
  </cdr:relSizeAnchor>
  <cdr:relSizeAnchor xmlns:cdr="http://schemas.openxmlformats.org/drawingml/2006/chartDrawing">
    <cdr:from>
      <cdr:x>0.42335</cdr:x>
      <cdr:y>0.82617</cdr:y>
    </cdr:from>
    <cdr:to>
      <cdr:x>0.45096</cdr:x>
      <cdr:y>0.94391</cdr:y>
    </cdr:to>
    <cdr:sp macro="" textlink="">
      <cdr:nvSpPr>
        <cdr:cNvPr id="16" name="TextBox 15"/>
        <cdr:cNvSpPr txBox="1"/>
      </cdr:nvSpPr>
      <cdr:spPr>
        <a:xfrm xmlns:a="http://schemas.openxmlformats.org/drawingml/2006/main" rot="16200000">
          <a:off x="2609847" y="5991229"/>
          <a:ext cx="809636" cy="19047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/>
            <a:t>Луганська</a:t>
          </a:r>
        </a:p>
      </cdr:txBody>
    </cdr:sp>
  </cdr:relSizeAnchor>
  <cdr:relSizeAnchor xmlns:cdr="http://schemas.openxmlformats.org/drawingml/2006/chartDrawing">
    <cdr:from>
      <cdr:x>0.46202</cdr:x>
      <cdr:y>0.82063</cdr:y>
    </cdr:from>
    <cdr:to>
      <cdr:x>0.48964</cdr:x>
      <cdr:y>0.93836</cdr:y>
    </cdr:to>
    <cdr:sp macro="" textlink="">
      <cdr:nvSpPr>
        <cdr:cNvPr id="17" name="TextBox 16"/>
        <cdr:cNvSpPr txBox="1"/>
      </cdr:nvSpPr>
      <cdr:spPr>
        <a:xfrm xmlns:a="http://schemas.openxmlformats.org/drawingml/2006/main" rot="16200000">
          <a:off x="2876547" y="5953129"/>
          <a:ext cx="809636" cy="19047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/>
            <a:t>Волинь</a:t>
          </a:r>
        </a:p>
      </cdr:txBody>
    </cdr:sp>
  </cdr:relSizeAnchor>
  <cdr:relSizeAnchor xmlns:cdr="http://schemas.openxmlformats.org/drawingml/2006/chartDrawing">
    <cdr:from>
      <cdr:x>0.38467</cdr:x>
      <cdr:y>0.81786</cdr:y>
    </cdr:from>
    <cdr:to>
      <cdr:x>0.41229</cdr:x>
      <cdr:y>0.93559</cdr:y>
    </cdr:to>
    <cdr:sp macro="" textlink="">
      <cdr:nvSpPr>
        <cdr:cNvPr id="18" name="TextBox 17"/>
        <cdr:cNvSpPr txBox="1"/>
      </cdr:nvSpPr>
      <cdr:spPr>
        <a:xfrm xmlns:a="http://schemas.openxmlformats.org/drawingml/2006/main" rot="16200000">
          <a:off x="2343147" y="5934079"/>
          <a:ext cx="809636" cy="19047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/>
            <a:t>Київська</a:t>
          </a:r>
        </a:p>
      </cdr:txBody>
    </cdr:sp>
  </cdr:relSizeAnchor>
  <cdr:relSizeAnchor xmlns:cdr="http://schemas.openxmlformats.org/drawingml/2006/chartDrawing">
    <cdr:from>
      <cdr:x>0.35428</cdr:x>
      <cdr:y>0.81925</cdr:y>
    </cdr:from>
    <cdr:to>
      <cdr:x>0.3819</cdr:x>
      <cdr:y>0.93698</cdr:y>
    </cdr:to>
    <cdr:sp macro="" textlink="">
      <cdr:nvSpPr>
        <cdr:cNvPr id="19" name="TextBox 18"/>
        <cdr:cNvSpPr txBox="1"/>
      </cdr:nvSpPr>
      <cdr:spPr>
        <a:xfrm xmlns:a="http://schemas.openxmlformats.org/drawingml/2006/main" rot="16200000">
          <a:off x="2133597" y="5943604"/>
          <a:ext cx="809636" cy="19047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/>
            <a:t>Київ</a:t>
          </a:r>
        </a:p>
      </cdr:txBody>
    </cdr:sp>
  </cdr:relSizeAnchor>
  <cdr:relSizeAnchor xmlns:cdr="http://schemas.openxmlformats.org/drawingml/2006/chartDrawing">
    <cdr:from>
      <cdr:x>0.31699</cdr:x>
      <cdr:y>0.81925</cdr:y>
    </cdr:from>
    <cdr:to>
      <cdr:x>0.34461</cdr:x>
      <cdr:y>0.93698</cdr:y>
    </cdr:to>
    <cdr:sp macro="" textlink="">
      <cdr:nvSpPr>
        <cdr:cNvPr id="20" name="TextBox 19"/>
        <cdr:cNvSpPr txBox="1"/>
      </cdr:nvSpPr>
      <cdr:spPr>
        <a:xfrm xmlns:a="http://schemas.openxmlformats.org/drawingml/2006/main" rot="16200000">
          <a:off x="1876422" y="5943604"/>
          <a:ext cx="809636" cy="19047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/>
            <a:t>Івано-Франківська</a:t>
          </a:r>
        </a:p>
      </cdr:txBody>
    </cdr:sp>
  </cdr:relSizeAnchor>
  <cdr:relSizeAnchor xmlns:cdr="http://schemas.openxmlformats.org/drawingml/2006/chartDrawing">
    <cdr:from>
      <cdr:x>0.28384</cdr:x>
      <cdr:y>0.81925</cdr:y>
    </cdr:from>
    <cdr:to>
      <cdr:x>0.31146</cdr:x>
      <cdr:y>0.93698</cdr:y>
    </cdr:to>
    <cdr:sp macro="" textlink="">
      <cdr:nvSpPr>
        <cdr:cNvPr id="21" name="TextBox 20"/>
        <cdr:cNvSpPr txBox="1"/>
      </cdr:nvSpPr>
      <cdr:spPr>
        <a:xfrm xmlns:a="http://schemas.openxmlformats.org/drawingml/2006/main" rot="16200000">
          <a:off x="1647822" y="5943604"/>
          <a:ext cx="809636" cy="19047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/>
            <a:t>Запорізька</a:t>
          </a:r>
        </a:p>
      </cdr:txBody>
    </cdr:sp>
  </cdr:relSizeAnchor>
  <cdr:relSizeAnchor xmlns:cdr="http://schemas.openxmlformats.org/drawingml/2006/chartDrawing">
    <cdr:from>
      <cdr:x>0.20788</cdr:x>
      <cdr:y>0.82202</cdr:y>
    </cdr:from>
    <cdr:to>
      <cdr:x>0.2355</cdr:x>
      <cdr:y>0.93975</cdr:y>
    </cdr:to>
    <cdr:sp macro="" textlink="">
      <cdr:nvSpPr>
        <cdr:cNvPr id="22" name="TextBox 21"/>
        <cdr:cNvSpPr txBox="1"/>
      </cdr:nvSpPr>
      <cdr:spPr>
        <a:xfrm xmlns:a="http://schemas.openxmlformats.org/drawingml/2006/main" rot="16200000">
          <a:off x="1123947" y="5962654"/>
          <a:ext cx="809636" cy="19047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/>
            <a:t>Житомирська</a:t>
          </a:r>
        </a:p>
      </cdr:txBody>
    </cdr:sp>
  </cdr:relSizeAnchor>
  <cdr:relSizeAnchor xmlns:cdr="http://schemas.openxmlformats.org/drawingml/2006/chartDrawing">
    <cdr:from>
      <cdr:x>0.24517</cdr:x>
      <cdr:y>0.81786</cdr:y>
    </cdr:from>
    <cdr:to>
      <cdr:x>0.27279</cdr:x>
      <cdr:y>0.93559</cdr:y>
    </cdr:to>
    <cdr:sp macro="" textlink="">
      <cdr:nvSpPr>
        <cdr:cNvPr id="23" name="TextBox 22"/>
        <cdr:cNvSpPr txBox="1"/>
      </cdr:nvSpPr>
      <cdr:spPr>
        <a:xfrm xmlns:a="http://schemas.openxmlformats.org/drawingml/2006/main" rot="16200000">
          <a:off x="1381122" y="5934079"/>
          <a:ext cx="809636" cy="19047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/>
            <a:t>Закарпаття</a:t>
          </a:r>
        </a:p>
      </cdr:txBody>
    </cdr:sp>
  </cdr:relSizeAnchor>
  <cdr:relSizeAnchor xmlns:cdr="http://schemas.openxmlformats.org/drawingml/2006/chartDrawing">
    <cdr:from>
      <cdr:x>0.17058</cdr:x>
      <cdr:y>0.81925</cdr:y>
    </cdr:from>
    <cdr:to>
      <cdr:x>0.1982</cdr:x>
      <cdr:y>0.93698</cdr:y>
    </cdr:to>
    <cdr:sp macro="" textlink="">
      <cdr:nvSpPr>
        <cdr:cNvPr id="24" name="TextBox 23"/>
        <cdr:cNvSpPr txBox="1"/>
      </cdr:nvSpPr>
      <cdr:spPr>
        <a:xfrm xmlns:a="http://schemas.openxmlformats.org/drawingml/2006/main" rot="16200000">
          <a:off x="866772" y="5943604"/>
          <a:ext cx="809636" cy="19047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/>
            <a:t>Донецька</a:t>
          </a:r>
        </a:p>
      </cdr:txBody>
    </cdr:sp>
  </cdr:relSizeAnchor>
  <cdr:relSizeAnchor xmlns:cdr="http://schemas.openxmlformats.org/drawingml/2006/chartDrawing">
    <cdr:from>
      <cdr:x>0.13574</cdr:x>
      <cdr:y>0.8558</cdr:y>
    </cdr:from>
    <cdr:to>
      <cdr:x>0.16336</cdr:x>
      <cdr:y>0.97353</cdr:y>
    </cdr:to>
    <cdr:sp macro="" textlink="">
      <cdr:nvSpPr>
        <cdr:cNvPr id="25" name="TextBox 24"/>
        <cdr:cNvSpPr txBox="1"/>
      </cdr:nvSpPr>
      <cdr:spPr>
        <a:xfrm xmlns:a="http://schemas.openxmlformats.org/drawingml/2006/main" rot="16200000">
          <a:off x="636225" y="6044227"/>
          <a:ext cx="790231" cy="19047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 dirty="0"/>
            <a:t>Дніпропетровська</a:t>
          </a:r>
        </a:p>
      </cdr:txBody>
    </cdr:sp>
  </cdr:relSizeAnchor>
  <cdr:relSizeAnchor xmlns:cdr="http://schemas.openxmlformats.org/drawingml/2006/chartDrawing">
    <cdr:from>
      <cdr:x>0.09738</cdr:x>
      <cdr:y>0.8234</cdr:y>
    </cdr:from>
    <cdr:to>
      <cdr:x>0.125</cdr:x>
      <cdr:y>0.94113</cdr:y>
    </cdr:to>
    <cdr:sp macro="" textlink="">
      <cdr:nvSpPr>
        <cdr:cNvPr id="26" name="TextBox 25"/>
        <cdr:cNvSpPr txBox="1"/>
      </cdr:nvSpPr>
      <cdr:spPr>
        <a:xfrm xmlns:a="http://schemas.openxmlformats.org/drawingml/2006/main" rot="16200000">
          <a:off x="361947" y="5972179"/>
          <a:ext cx="809636" cy="19047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/>
            <a:t>Вінницька</a:t>
          </a: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0.77003</cdr:x>
      <cdr:y>0.82756</cdr:y>
    </cdr:from>
    <cdr:to>
      <cdr:x>0.79765</cdr:x>
      <cdr:y>0.94529</cdr:y>
    </cdr:to>
    <cdr:sp macro="" textlink="">
      <cdr:nvSpPr>
        <cdr:cNvPr id="2" name="TextBox 1"/>
        <cdr:cNvSpPr txBox="1"/>
      </cdr:nvSpPr>
      <cdr:spPr>
        <a:xfrm xmlns:a="http://schemas.openxmlformats.org/drawingml/2006/main" rot="16200000">
          <a:off x="5000628" y="6000750"/>
          <a:ext cx="809625" cy="19050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/>
            <a:t>Харківська</a:t>
          </a:r>
        </a:p>
      </cdr:txBody>
    </cdr:sp>
  </cdr:relSizeAnchor>
  <cdr:relSizeAnchor xmlns:cdr="http://schemas.openxmlformats.org/drawingml/2006/chartDrawing">
    <cdr:from>
      <cdr:x>0.81009</cdr:x>
      <cdr:y>0.82617</cdr:y>
    </cdr:from>
    <cdr:to>
      <cdr:x>0.83771</cdr:x>
      <cdr:y>0.94391</cdr:y>
    </cdr:to>
    <cdr:sp macro="" textlink="">
      <cdr:nvSpPr>
        <cdr:cNvPr id="3" name="TextBox 2"/>
        <cdr:cNvSpPr txBox="1"/>
      </cdr:nvSpPr>
      <cdr:spPr>
        <a:xfrm xmlns:a="http://schemas.openxmlformats.org/drawingml/2006/main" rot="16200000">
          <a:off x="5276847" y="5991229"/>
          <a:ext cx="809636" cy="19047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/>
            <a:t>Херсонська</a:t>
          </a:r>
        </a:p>
      </cdr:txBody>
    </cdr:sp>
  </cdr:relSizeAnchor>
  <cdr:relSizeAnchor xmlns:cdr="http://schemas.openxmlformats.org/drawingml/2006/chartDrawing">
    <cdr:from>
      <cdr:x>0.84876</cdr:x>
      <cdr:y>0.82479</cdr:y>
    </cdr:from>
    <cdr:to>
      <cdr:x>0.87638</cdr:x>
      <cdr:y>0.94252</cdr:y>
    </cdr:to>
    <cdr:sp macro="" textlink="">
      <cdr:nvSpPr>
        <cdr:cNvPr id="4" name="TextBox 3"/>
        <cdr:cNvSpPr txBox="1"/>
      </cdr:nvSpPr>
      <cdr:spPr>
        <a:xfrm xmlns:a="http://schemas.openxmlformats.org/drawingml/2006/main" rot="16200000">
          <a:off x="5543547" y="5981704"/>
          <a:ext cx="809636" cy="19047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/>
            <a:t>Хмельницька</a:t>
          </a:r>
        </a:p>
      </cdr:txBody>
    </cdr:sp>
  </cdr:relSizeAnchor>
  <cdr:relSizeAnchor xmlns:cdr="http://schemas.openxmlformats.org/drawingml/2006/chartDrawing">
    <cdr:from>
      <cdr:x>0.88467</cdr:x>
      <cdr:y>0.82479</cdr:y>
    </cdr:from>
    <cdr:to>
      <cdr:x>0.91229</cdr:x>
      <cdr:y>0.94252</cdr:y>
    </cdr:to>
    <cdr:sp macro="" textlink="">
      <cdr:nvSpPr>
        <cdr:cNvPr id="5" name="TextBox 4"/>
        <cdr:cNvSpPr txBox="1"/>
      </cdr:nvSpPr>
      <cdr:spPr>
        <a:xfrm xmlns:a="http://schemas.openxmlformats.org/drawingml/2006/main" rot="16200000">
          <a:off x="5791197" y="5981704"/>
          <a:ext cx="809636" cy="19047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/>
            <a:t>Черкаська</a:t>
          </a:r>
        </a:p>
      </cdr:txBody>
    </cdr:sp>
  </cdr:relSizeAnchor>
  <cdr:relSizeAnchor xmlns:cdr="http://schemas.openxmlformats.org/drawingml/2006/chartDrawing">
    <cdr:from>
      <cdr:x>0.9192</cdr:x>
      <cdr:y>0.8234</cdr:y>
    </cdr:from>
    <cdr:to>
      <cdr:x>0.94682</cdr:x>
      <cdr:y>0.94113</cdr:y>
    </cdr:to>
    <cdr:sp macro="" textlink="">
      <cdr:nvSpPr>
        <cdr:cNvPr id="6" name="TextBox 5"/>
        <cdr:cNvSpPr txBox="1"/>
      </cdr:nvSpPr>
      <cdr:spPr>
        <a:xfrm xmlns:a="http://schemas.openxmlformats.org/drawingml/2006/main" rot="16200000">
          <a:off x="6029322" y="5972179"/>
          <a:ext cx="809636" cy="19047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/>
            <a:t>Чернівецька</a:t>
          </a:r>
        </a:p>
      </cdr:txBody>
    </cdr:sp>
  </cdr:relSizeAnchor>
  <cdr:relSizeAnchor xmlns:cdr="http://schemas.openxmlformats.org/drawingml/2006/chartDrawing">
    <cdr:from>
      <cdr:x>0.95511</cdr:x>
      <cdr:y>0.82202</cdr:y>
    </cdr:from>
    <cdr:to>
      <cdr:x>0.98273</cdr:x>
      <cdr:y>0.93975</cdr:y>
    </cdr:to>
    <cdr:sp macro="" textlink="">
      <cdr:nvSpPr>
        <cdr:cNvPr id="7" name="TextBox 6"/>
        <cdr:cNvSpPr txBox="1"/>
      </cdr:nvSpPr>
      <cdr:spPr>
        <a:xfrm xmlns:a="http://schemas.openxmlformats.org/drawingml/2006/main" rot="16200000">
          <a:off x="6276972" y="5962654"/>
          <a:ext cx="809636" cy="19047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/>
            <a:t>Чернігівська</a:t>
          </a:r>
        </a:p>
      </cdr:txBody>
    </cdr:sp>
  </cdr:relSizeAnchor>
  <cdr:relSizeAnchor xmlns:cdr="http://schemas.openxmlformats.org/drawingml/2006/chartDrawing">
    <cdr:from>
      <cdr:x>0.73826</cdr:x>
      <cdr:y>0.82202</cdr:y>
    </cdr:from>
    <cdr:to>
      <cdr:x>0.76588</cdr:x>
      <cdr:y>0.93975</cdr:y>
    </cdr:to>
    <cdr:sp macro="" textlink="">
      <cdr:nvSpPr>
        <cdr:cNvPr id="8" name="TextBox 7"/>
        <cdr:cNvSpPr txBox="1"/>
      </cdr:nvSpPr>
      <cdr:spPr>
        <a:xfrm xmlns:a="http://schemas.openxmlformats.org/drawingml/2006/main" rot="16200000">
          <a:off x="4781547" y="5962654"/>
          <a:ext cx="809636" cy="19047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/>
            <a:t>Тернопільська</a:t>
          </a:r>
        </a:p>
      </cdr:txBody>
    </cdr:sp>
  </cdr:relSizeAnchor>
  <cdr:relSizeAnchor xmlns:cdr="http://schemas.openxmlformats.org/drawingml/2006/chartDrawing">
    <cdr:from>
      <cdr:x>0.70926</cdr:x>
      <cdr:y>0.82063</cdr:y>
    </cdr:from>
    <cdr:to>
      <cdr:x>0.73688</cdr:x>
      <cdr:y>0.93836</cdr:y>
    </cdr:to>
    <cdr:sp macro="" textlink="">
      <cdr:nvSpPr>
        <cdr:cNvPr id="9" name="TextBox 8"/>
        <cdr:cNvSpPr txBox="1"/>
      </cdr:nvSpPr>
      <cdr:spPr>
        <a:xfrm xmlns:a="http://schemas.openxmlformats.org/drawingml/2006/main" rot="16200000">
          <a:off x="4581522" y="5953129"/>
          <a:ext cx="809636" cy="19047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/>
            <a:t>Сумська</a:t>
          </a:r>
        </a:p>
      </cdr:txBody>
    </cdr:sp>
  </cdr:relSizeAnchor>
  <cdr:relSizeAnchor xmlns:cdr="http://schemas.openxmlformats.org/drawingml/2006/chartDrawing">
    <cdr:from>
      <cdr:x>0.6692</cdr:x>
      <cdr:y>0.82202</cdr:y>
    </cdr:from>
    <cdr:to>
      <cdr:x>0.69682</cdr:x>
      <cdr:y>0.93975</cdr:y>
    </cdr:to>
    <cdr:sp macro="" textlink="">
      <cdr:nvSpPr>
        <cdr:cNvPr id="10" name="TextBox 9"/>
        <cdr:cNvSpPr txBox="1"/>
      </cdr:nvSpPr>
      <cdr:spPr>
        <a:xfrm xmlns:a="http://schemas.openxmlformats.org/drawingml/2006/main" rot="16200000">
          <a:off x="4305297" y="5962654"/>
          <a:ext cx="809636" cy="19047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/>
            <a:t>Рівненська</a:t>
          </a:r>
        </a:p>
      </cdr:txBody>
    </cdr:sp>
  </cdr:relSizeAnchor>
  <cdr:relSizeAnchor xmlns:cdr="http://schemas.openxmlformats.org/drawingml/2006/chartDrawing">
    <cdr:from>
      <cdr:x>0.63053</cdr:x>
      <cdr:y>0.82479</cdr:y>
    </cdr:from>
    <cdr:to>
      <cdr:x>0.65815</cdr:x>
      <cdr:y>0.94252</cdr:y>
    </cdr:to>
    <cdr:sp macro="" textlink="">
      <cdr:nvSpPr>
        <cdr:cNvPr id="11" name="TextBox 10"/>
        <cdr:cNvSpPr txBox="1"/>
      </cdr:nvSpPr>
      <cdr:spPr>
        <a:xfrm xmlns:a="http://schemas.openxmlformats.org/drawingml/2006/main" rot="16200000">
          <a:off x="4038597" y="5981704"/>
          <a:ext cx="809636" cy="19047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/>
            <a:t>Полтавська</a:t>
          </a:r>
        </a:p>
      </cdr:txBody>
    </cdr:sp>
  </cdr:relSizeAnchor>
  <cdr:relSizeAnchor xmlns:cdr="http://schemas.openxmlformats.org/drawingml/2006/chartDrawing">
    <cdr:from>
      <cdr:x>0.596</cdr:x>
      <cdr:y>0.82617</cdr:y>
    </cdr:from>
    <cdr:to>
      <cdr:x>0.62362</cdr:x>
      <cdr:y>0.94391</cdr:y>
    </cdr:to>
    <cdr:sp macro="" textlink="">
      <cdr:nvSpPr>
        <cdr:cNvPr id="12" name="TextBox 11"/>
        <cdr:cNvSpPr txBox="1"/>
      </cdr:nvSpPr>
      <cdr:spPr>
        <a:xfrm xmlns:a="http://schemas.openxmlformats.org/drawingml/2006/main" rot="16200000">
          <a:off x="3800472" y="5991229"/>
          <a:ext cx="809636" cy="19047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/>
            <a:t>Одеська</a:t>
          </a:r>
        </a:p>
      </cdr:txBody>
    </cdr:sp>
  </cdr:relSizeAnchor>
  <cdr:relSizeAnchor xmlns:cdr="http://schemas.openxmlformats.org/drawingml/2006/chartDrawing">
    <cdr:from>
      <cdr:x>0.56423</cdr:x>
      <cdr:y>0.82617</cdr:y>
    </cdr:from>
    <cdr:to>
      <cdr:x>0.59185</cdr:x>
      <cdr:y>0.94391</cdr:y>
    </cdr:to>
    <cdr:sp macro="" textlink="">
      <cdr:nvSpPr>
        <cdr:cNvPr id="13" name="TextBox 12"/>
        <cdr:cNvSpPr txBox="1"/>
      </cdr:nvSpPr>
      <cdr:spPr>
        <a:xfrm xmlns:a="http://schemas.openxmlformats.org/drawingml/2006/main" rot="16200000">
          <a:off x="3581397" y="5991229"/>
          <a:ext cx="809636" cy="19047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/>
            <a:t>Миколаївська</a:t>
          </a:r>
        </a:p>
      </cdr:txBody>
    </cdr:sp>
  </cdr:relSizeAnchor>
  <cdr:relSizeAnchor xmlns:cdr="http://schemas.openxmlformats.org/drawingml/2006/chartDrawing">
    <cdr:from>
      <cdr:x>0.52555</cdr:x>
      <cdr:y>0.82617</cdr:y>
    </cdr:from>
    <cdr:to>
      <cdr:x>0.55317</cdr:x>
      <cdr:y>0.94391</cdr:y>
    </cdr:to>
    <cdr:sp macro="" textlink="">
      <cdr:nvSpPr>
        <cdr:cNvPr id="14" name="TextBox 13"/>
        <cdr:cNvSpPr txBox="1"/>
      </cdr:nvSpPr>
      <cdr:spPr>
        <a:xfrm xmlns:a="http://schemas.openxmlformats.org/drawingml/2006/main" rot="16200000">
          <a:off x="3314697" y="5991229"/>
          <a:ext cx="809636" cy="19047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/>
            <a:t>Львівська</a:t>
          </a:r>
        </a:p>
      </cdr:txBody>
    </cdr:sp>
  </cdr:relSizeAnchor>
  <cdr:relSizeAnchor xmlns:cdr="http://schemas.openxmlformats.org/drawingml/2006/chartDrawing">
    <cdr:from>
      <cdr:x>0.49241</cdr:x>
      <cdr:y>0.82617</cdr:y>
    </cdr:from>
    <cdr:to>
      <cdr:x>0.52003</cdr:x>
      <cdr:y>0.94391</cdr:y>
    </cdr:to>
    <cdr:sp macro="" textlink="">
      <cdr:nvSpPr>
        <cdr:cNvPr id="15" name="TextBox 14"/>
        <cdr:cNvSpPr txBox="1"/>
      </cdr:nvSpPr>
      <cdr:spPr>
        <a:xfrm xmlns:a="http://schemas.openxmlformats.org/drawingml/2006/main" rot="16200000">
          <a:off x="3086097" y="5991229"/>
          <a:ext cx="809636" cy="19047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/>
            <a:t>Кіровоградська</a:t>
          </a:r>
        </a:p>
      </cdr:txBody>
    </cdr:sp>
  </cdr:relSizeAnchor>
  <cdr:relSizeAnchor xmlns:cdr="http://schemas.openxmlformats.org/drawingml/2006/chartDrawing">
    <cdr:from>
      <cdr:x>0.42335</cdr:x>
      <cdr:y>0.82617</cdr:y>
    </cdr:from>
    <cdr:to>
      <cdr:x>0.45096</cdr:x>
      <cdr:y>0.94391</cdr:y>
    </cdr:to>
    <cdr:sp macro="" textlink="">
      <cdr:nvSpPr>
        <cdr:cNvPr id="16" name="TextBox 15"/>
        <cdr:cNvSpPr txBox="1"/>
      </cdr:nvSpPr>
      <cdr:spPr>
        <a:xfrm xmlns:a="http://schemas.openxmlformats.org/drawingml/2006/main" rot="16200000">
          <a:off x="2609847" y="5991229"/>
          <a:ext cx="809636" cy="19047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/>
            <a:t>Луганська</a:t>
          </a:r>
        </a:p>
      </cdr:txBody>
    </cdr:sp>
  </cdr:relSizeAnchor>
  <cdr:relSizeAnchor xmlns:cdr="http://schemas.openxmlformats.org/drawingml/2006/chartDrawing">
    <cdr:from>
      <cdr:x>0.46202</cdr:x>
      <cdr:y>0.82063</cdr:y>
    </cdr:from>
    <cdr:to>
      <cdr:x>0.48964</cdr:x>
      <cdr:y>0.93836</cdr:y>
    </cdr:to>
    <cdr:sp macro="" textlink="">
      <cdr:nvSpPr>
        <cdr:cNvPr id="17" name="TextBox 16"/>
        <cdr:cNvSpPr txBox="1"/>
      </cdr:nvSpPr>
      <cdr:spPr>
        <a:xfrm xmlns:a="http://schemas.openxmlformats.org/drawingml/2006/main" rot="16200000">
          <a:off x="2876547" y="5953129"/>
          <a:ext cx="809636" cy="19047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/>
            <a:t>Волинь</a:t>
          </a:r>
        </a:p>
      </cdr:txBody>
    </cdr:sp>
  </cdr:relSizeAnchor>
  <cdr:relSizeAnchor xmlns:cdr="http://schemas.openxmlformats.org/drawingml/2006/chartDrawing">
    <cdr:from>
      <cdr:x>0.38467</cdr:x>
      <cdr:y>0.81786</cdr:y>
    </cdr:from>
    <cdr:to>
      <cdr:x>0.41229</cdr:x>
      <cdr:y>0.93559</cdr:y>
    </cdr:to>
    <cdr:sp macro="" textlink="">
      <cdr:nvSpPr>
        <cdr:cNvPr id="18" name="TextBox 17"/>
        <cdr:cNvSpPr txBox="1"/>
      </cdr:nvSpPr>
      <cdr:spPr>
        <a:xfrm xmlns:a="http://schemas.openxmlformats.org/drawingml/2006/main" rot="16200000">
          <a:off x="2343147" y="5934079"/>
          <a:ext cx="809636" cy="19047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/>
            <a:t>Київська</a:t>
          </a:r>
        </a:p>
      </cdr:txBody>
    </cdr:sp>
  </cdr:relSizeAnchor>
  <cdr:relSizeAnchor xmlns:cdr="http://schemas.openxmlformats.org/drawingml/2006/chartDrawing">
    <cdr:from>
      <cdr:x>0.35428</cdr:x>
      <cdr:y>0.81925</cdr:y>
    </cdr:from>
    <cdr:to>
      <cdr:x>0.3819</cdr:x>
      <cdr:y>0.93698</cdr:y>
    </cdr:to>
    <cdr:sp macro="" textlink="">
      <cdr:nvSpPr>
        <cdr:cNvPr id="19" name="TextBox 18"/>
        <cdr:cNvSpPr txBox="1"/>
      </cdr:nvSpPr>
      <cdr:spPr>
        <a:xfrm xmlns:a="http://schemas.openxmlformats.org/drawingml/2006/main" rot="16200000">
          <a:off x="2133597" y="5943604"/>
          <a:ext cx="809636" cy="19047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/>
            <a:t>Київ</a:t>
          </a:r>
        </a:p>
      </cdr:txBody>
    </cdr:sp>
  </cdr:relSizeAnchor>
  <cdr:relSizeAnchor xmlns:cdr="http://schemas.openxmlformats.org/drawingml/2006/chartDrawing">
    <cdr:from>
      <cdr:x>0.31699</cdr:x>
      <cdr:y>0.81925</cdr:y>
    </cdr:from>
    <cdr:to>
      <cdr:x>0.34461</cdr:x>
      <cdr:y>0.93698</cdr:y>
    </cdr:to>
    <cdr:sp macro="" textlink="">
      <cdr:nvSpPr>
        <cdr:cNvPr id="20" name="TextBox 19"/>
        <cdr:cNvSpPr txBox="1"/>
      </cdr:nvSpPr>
      <cdr:spPr>
        <a:xfrm xmlns:a="http://schemas.openxmlformats.org/drawingml/2006/main" rot="16200000">
          <a:off x="1876422" y="5943604"/>
          <a:ext cx="809636" cy="19047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/>
            <a:t>Івано-Франківська</a:t>
          </a:r>
        </a:p>
      </cdr:txBody>
    </cdr:sp>
  </cdr:relSizeAnchor>
  <cdr:relSizeAnchor xmlns:cdr="http://schemas.openxmlformats.org/drawingml/2006/chartDrawing">
    <cdr:from>
      <cdr:x>0.28384</cdr:x>
      <cdr:y>0.81925</cdr:y>
    </cdr:from>
    <cdr:to>
      <cdr:x>0.31146</cdr:x>
      <cdr:y>0.93698</cdr:y>
    </cdr:to>
    <cdr:sp macro="" textlink="">
      <cdr:nvSpPr>
        <cdr:cNvPr id="21" name="TextBox 20"/>
        <cdr:cNvSpPr txBox="1"/>
      </cdr:nvSpPr>
      <cdr:spPr>
        <a:xfrm xmlns:a="http://schemas.openxmlformats.org/drawingml/2006/main" rot="16200000">
          <a:off x="1647822" y="5943604"/>
          <a:ext cx="809636" cy="19047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/>
            <a:t>Запорізька</a:t>
          </a:r>
        </a:p>
      </cdr:txBody>
    </cdr:sp>
  </cdr:relSizeAnchor>
  <cdr:relSizeAnchor xmlns:cdr="http://schemas.openxmlformats.org/drawingml/2006/chartDrawing">
    <cdr:from>
      <cdr:x>0.20788</cdr:x>
      <cdr:y>0.82202</cdr:y>
    </cdr:from>
    <cdr:to>
      <cdr:x>0.2355</cdr:x>
      <cdr:y>0.93975</cdr:y>
    </cdr:to>
    <cdr:sp macro="" textlink="">
      <cdr:nvSpPr>
        <cdr:cNvPr id="22" name="TextBox 21"/>
        <cdr:cNvSpPr txBox="1"/>
      </cdr:nvSpPr>
      <cdr:spPr>
        <a:xfrm xmlns:a="http://schemas.openxmlformats.org/drawingml/2006/main" rot="16200000">
          <a:off x="1123947" y="5962654"/>
          <a:ext cx="809636" cy="19047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/>
            <a:t>Житомирська</a:t>
          </a:r>
        </a:p>
      </cdr:txBody>
    </cdr:sp>
  </cdr:relSizeAnchor>
  <cdr:relSizeAnchor xmlns:cdr="http://schemas.openxmlformats.org/drawingml/2006/chartDrawing">
    <cdr:from>
      <cdr:x>0.24517</cdr:x>
      <cdr:y>0.81786</cdr:y>
    </cdr:from>
    <cdr:to>
      <cdr:x>0.27279</cdr:x>
      <cdr:y>0.93559</cdr:y>
    </cdr:to>
    <cdr:sp macro="" textlink="">
      <cdr:nvSpPr>
        <cdr:cNvPr id="23" name="TextBox 22"/>
        <cdr:cNvSpPr txBox="1"/>
      </cdr:nvSpPr>
      <cdr:spPr>
        <a:xfrm xmlns:a="http://schemas.openxmlformats.org/drawingml/2006/main" rot="16200000">
          <a:off x="1381122" y="5934079"/>
          <a:ext cx="809636" cy="19047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/>
            <a:t>Закарпаття</a:t>
          </a:r>
        </a:p>
      </cdr:txBody>
    </cdr:sp>
  </cdr:relSizeAnchor>
  <cdr:relSizeAnchor xmlns:cdr="http://schemas.openxmlformats.org/drawingml/2006/chartDrawing">
    <cdr:from>
      <cdr:x>0.17058</cdr:x>
      <cdr:y>0.81925</cdr:y>
    </cdr:from>
    <cdr:to>
      <cdr:x>0.1982</cdr:x>
      <cdr:y>0.93698</cdr:y>
    </cdr:to>
    <cdr:sp macro="" textlink="">
      <cdr:nvSpPr>
        <cdr:cNvPr id="24" name="TextBox 23"/>
        <cdr:cNvSpPr txBox="1"/>
      </cdr:nvSpPr>
      <cdr:spPr>
        <a:xfrm xmlns:a="http://schemas.openxmlformats.org/drawingml/2006/main" rot="16200000">
          <a:off x="866772" y="5943604"/>
          <a:ext cx="809636" cy="19047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/>
            <a:t>Донецька</a:t>
          </a:r>
        </a:p>
      </cdr:txBody>
    </cdr:sp>
  </cdr:relSizeAnchor>
  <cdr:relSizeAnchor xmlns:cdr="http://schemas.openxmlformats.org/drawingml/2006/chartDrawing">
    <cdr:from>
      <cdr:x>0.13191</cdr:x>
      <cdr:y>0.83864</cdr:y>
    </cdr:from>
    <cdr:to>
      <cdr:x>0.15953</cdr:x>
      <cdr:y>0.95637</cdr:y>
    </cdr:to>
    <cdr:sp macro="" textlink="">
      <cdr:nvSpPr>
        <cdr:cNvPr id="25" name="TextBox 24"/>
        <cdr:cNvSpPr txBox="1"/>
      </cdr:nvSpPr>
      <cdr:spPr>
        <a:xfrm xmlns:a="http://schemas.openxmlformats.org/drawingml/2006/main" rot="16200000">
          <a:off x="600072" y="6076954"/>
          <a:ext cx="809636" cy="19047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/>
            <a:t>Дніпропетровська</a:t>
          </a:r>
        </a:p>
      </cdr:txBody>
    </cdr:sp>
  </cdr:relSizeAnchor>
  <cdr:relSizeAnchor xmlns:cdr="http://schemas.openxmlformats.org/drawingml/2006/chartDrawing">
    <cdr:from>
      <cdr:x>0.09738</cdr:x>
      <cdr:y>0.8234</cdr:y>
    </cdr:from>
    <cdr:to>
      <cdr:x>0.125</cdr:x>
      <cdr:y>0.94113</cdr:y>
    </cdr:to>
    <cdr:sp macro="" textlink="">
      <cdr:nvSpPr>
        <cdr:cNvPr id="26" name="TextBox 25"/>
        <cdr:cNvSpPr txBox="1"/>
      </cdr:nvSpPr>
      <cdr:spPr>
        <a:xfrm xmlns:a="http://schemas.openxmlformats.org/drawingml/2006/main" rot="16200000">
          <a:off x="361947" y="5972179"/>
          <a:ext cx="809636" cy="19047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/>
            <a:t>Вінницька</a:t>
          </a:r>
        </a:p>
      </cdr:txBody>
    </cdr:sp>
  </cdr:relSizeAnchor>
  <cdr:relSizeAnchor xmlns:cdr="http://schemas.openxmlformats.org/drawingml/2006/chartDrawing">
    <cdr:from>
      <cdr:x>0.3483</cdr:x>
      <cdr:y>0.28081</cdr:y>
    </cdr:from>
    <cdr:to>
      <cdr:x>0.49701</cdr:x>
      <cdr:y>0.31544</cdr:y>
    </cdr:to>
    <cdr:sp macro="" textlink="">
      <cdr:nvSpPr>
        <cdr:cNvPr id="27" name="TextBox 26"/>
        <cdr:cNvSpPr txBox="1"/>
      </cdr:nvSpPr>
      <cdr:spPr>
        <a:xfrm xmlns:a="http://schemas.openxmlformats.org/drawingml/2006/main">
          <a:off x="2659382" y="1853565"/>
          <a:ext cx="1135380" cy="228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uk-UA" sz="1100" b="1">
              <a:solidFill>
                <a:srgbClr val="FF0000"/>
              </a:solidFill>
            </a:rPr>
            <a:t>НаУКМА</a:t>
          </a:r>
          <a:r>
            <a:rPr lang="uk-UA" sz="1100" b="1" baseline="0">
              <a:solidFill>
                <a:srgbClr val="FF0000"/>
              </a:solidFill>
            </a:rPr>
            <a:t> 43/43</a:t>
          </a:r>
          <a:endParaRPr lang="uk-UA" sz="1100" b="1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0.3483</cdr:x>
      <cdr:y>0.31198</cdr:y>
    </cdr:from>
    <cdr:to>
      <cdr:x>0.49701</cdr:x>
      <cdr:y>0.34661</cdr:y>
    </cdr:to>
    <cdr:sp macro="" textlink="">
      <cdr:nvSpPr>
        <cdr:cNvPr id="28" name="TextBox 27"/>
        <cdr:cNvSpPr txBox="1"/>
      </cdr:nvSpPr>
      <cdr:spPr>
        <a:xfrm xmlns:a="http://schemas.openxmlformats.org/drawingml/2006/main">
          <a:off x="2659382" y="2059305"/>
          <a:ext cx="1135380" cy="228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uk-UA" sz="1100" b="1" baseline="0">
              <a:solidFill>
                <a:srgbClr val="FF0000"/>
              </a:solidFill>
            </a:rPr>
            <a:t>КНУТШ 40/40</a:t>
          </a:r>
          <a:endParaRPr lang="uk-UA" sz="1100" b="1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0.31238</cdr:x>
      <cdr:y>0.34776</cdr:y>
    </cdr:from>
    <cdr:to>
      <cdr:x>0.46108</cdr:x>
      <cdr:y>0.3824</cdr:y>
    </cdr:to>
    <cdr:sp macro="" textlink="">
      <cdr:nvSpPr>
        <cdr:cNvPr id="29" name="TextBox 28"/>
        <cdr:cNvSpPr txBox="1"/>
      </cdr:nvSpPr>
      <cdr:spPr>
        <a:xfrm xmlns:a="http://schemas.openxmlformats.org/drawingml/2006/main">
          <a:off x="2385062" y="2295525"/>
          <a:ext cx="1135380" cy="228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uk-UA" sz="1100" b="1" baseline="0">
              <a:solidFill>
                <a:srgbClr val="FF0000"/>
              </a:solidFill>
            </a:rPr>
            <a:t>ІФНТУНГ 10/10</a:t>
          </a:r>
          <a:endParaRPr lang="uk-UA" sz="1100" b="1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0.50499</cdr:x>
      <cdr:y>0.34661</cdr:y>
    </cdr:from>
    <cdr:to>
      <cdr:x>0.65369</cdr:x>
      <cdr:y>0.38124</cdr:y>
    </cdr:to>
    <cdr:sp macro="" textlink="">
      <cdr:nvSpPr>
        <cdr:cNvPr id="30" name="TextBox 29"/>
        <cdr:cNvSpPr txBox="1"/>
      </cdr:nvSpPr>
      <cdr:spPr>
        <a:xfrm xmlns:a="http://schemas.openxmlformats.org/drawingml/2006/main">
          <a:off x="3855722" y="2287905"/>
          <a:ext cx="1135380" cy="228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uk-UA" sz="1100" b="1" baseline="0"/>
            <a:t>КірНТУ 1/10</a:t>
          </a:r>
          <a:endParaRPr lang="uk-UA" sz="1100" b="1"/>
        </a:p>
      </cdr:txBody>
    </cdr:sp>
  </cdr:relSizeAnchor>
  <cdr:relSizeAnchor xmlns:cdr="http://schemas.openxmlformats.org/drawingml/2006/chartDrawing">
    <cdr:from>
      <cdr:x>0.71357</cdr:x>
      <cdr:y>0.37547</cdr:y>
    </cdr:from>
    <cdr:to>
      <cdr:x>0.86228</cdr:x>
      <cdr:y>0.4101</cdr:y>
    </cdr:to>
    <cdr:sp macro="" textlink="">
      <cdr:nvSpPr>
        <cdr:cNvPr id="31" name="TextBox 30"/>
        <cdr:cNvSpPr txBox="1"/>
      </cdr:nvSpPr>
      <cdr:spPr>
        <a:xfrm xmlns:a="http://schemas.openxmlformats.org/drawingml/2006/main">
          <a:off x="5448302" y="2478405"/>
          <a:ext cx="1135380" cy="228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uk-UA" sz="1100" b="1" baseline="0"/>
            <a:t>КІ СумДУ 1/10</a:t>
          </a:r>
          <a:endParaRPr lang="uk-UA" sz="1100" b="1"/>
        </a:p>
      </cdr:txBody>
    </cdr:sp>
  </cdr:relSizeAnchor>
  <cdr:relSizeAnchor xmlns:cdr="http://schemas.openxmlformats.org/drawingml/2006/chartDrawing">
    <cdr:from>
      <cdr:x>0.34331</cdr:x>
      <cdr:y>0.38234</cdr:y>
    </cdr:from>
    <cdr:to>
      <cdr:x>0.49202</cdr:x>
      <cdr:y>0.41356</cdr:y>
    </cdr:to>
    <cdr:sp macro="" textlink="">
      <cdr:nvSpPr>
        <cdr:cNvPr id="32" name="TextBox 31"/>
        <cdr:cNvSpPr txBox="1"/>
      </cdr:nvSpPr>
      <cdr:spPr>
        <a:xfrm xmlns:a="http://schemas.openxmlformats.org/drawingml/2006/main">
          <a:off x="2307332" y="2523753"/>
          <a:ext cx="999457" cy="2060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uk-UA" sz="1100" b="1" baseline="0" dirty="0" smtClean="0">
              <a:solidFill>
                <a:srgbClr val="FF0000"/>
              </a:solidFill>
            </a:rPr>
            <a:t>КНЕУ </a:t>
          </a:r>
          <a:r>
            <a:rPr lang="uk-UA" sz="900" b="1" baseline="0" dirty="0" smtClean="0">
              <a:solidFill>
                <a:srgbClr val="FF0000"/>
              </a:solidFill>
            </a:rPr>
            <a:t> 165/165</a:t>
          </a:r>
          <a:endParaRPr lang="uk-UA" sz="1100" b="1" dirty="0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0.34331</cdr:x>
      <cdr:y>0.39856</cdr:y>
    </cdr:from>
    <cdr:to>
      <cdr:x>0.49202</cdr:x>
      <cdr:y>0.43319</cdr:y>
    </cdr:to>
    <cdr:sp macro="" textlink="">
      <cdr:nvSpPr>
        <cdr:cNvPr id="33" name="TextBox 32"/>
        <cdr:cNvSpPr txBox="1"/>
      </cdr:nvSpPr>
      <cdr:spPr>
        <a:xfrm xmlns:a="http://schemas.openxmlformats.org/drawingml/2006/main">
          <a:off x="2621282" y="2630805"/>
          <a:ext cx="1135380" cy="228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uk-UA" sz="1100" b="1" baseline="0" dirty="0">
              <a:solidFill>
                <a:srgbClr val="FF0000"/>
              </a:solidFill>
            </a:rPr>
            <a:t>НАУ 10/10</a:t>
          </a:r>
          <a:endParaRPr lang="uk-UA" sz="1100" b="1" dirty="0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0.38124</cdr:x>
      <cdr:y>0.73102</cdr:y>
    </cdr:from>
    <cdr:to>
      <cdr:x>0.52994</cdr:x>
      <cdr:y>0.76566</cdr:y>
    </cdr:to>
    <cdr:sp macro="" textlink="">
      <cdr:nvSpPr>
        <cdr:cNvPr id="34" name="TextBox 33"/>
        <cdr:cNvSpPr txBox="1"/>
      </cdr:nvSpPr>
      <cdr:spPr>
        <a:xfrm xmlns:a="http://schemas.openxmlformats.org/drawingml/2006/main">
          <a:off x="2910842" y="4825365"/>
          <a:ext cx="1135380" cy="228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uk-UA" sz="1100" b="1" baseline="0">
              <a:solidFill>
                <a:sysClr val="windowText" lastClr="000000"/>
              </a:solidFill>
            </a:rPr>
            <a:t>УДФС 210/210</a:t>
          </a:r>
          <a:endParaRPr lang="uk-UA" sz="1100" b="1">
            <a:solidFill>
              <a:sysClr val="windowText" lastClr="000000"/>
            </a:solidFill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84EE1A-144F-495F-B58F-3FCB48BF94E2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99188E-586F-49B7-AA31-D8FEF370F8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608473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C8775D-BBC0-4573-BF0E-6792CB74C3F8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466029-CFAE-4046-B144-BFF2D36C7F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9007985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466029-CFAE-4046-B144-BFF2D36C7FD7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025156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466029-CFAE-4046-B144-BFF2D36C7FD7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83489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466029-CFAE-4046-B144-BFF2D36C7FD7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83489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466029-CFAE-4046-B144-BFF2D36C7FD7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83489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466029-CFAE-4046-B144-BFF2D36C7FD7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83489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466029-CFAE-4046-B144-BFF2D36C7FD7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83489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466029-CFAE-4046-B144-BFF2D36C7FD7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83489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466029-CFAE-4046-B144-BFF2D36C7FD7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83489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466029-CFAE-4046-B144-BFF2D36C7FD7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83489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466029-CFAE-4046-B144-BFF2D36C7FD7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83489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466029-CFAE-4046-B144-BFF2D36C7FD7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439645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466029-CFAE-4046-B144-BFF2D36C7FD7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83489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466029-CFAE-4046-B144-BFF2D36C7FD7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83489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466029-CFAE-4046-B144-BFF2D36C7FD7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83489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466029-CFAE-4046-B144-BFF2D36C7FD7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83489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466029-CFAE-4046-B144-BFF2D36C7FD7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83489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466029-CFAE-4046-B144-BFF2D36C7FD7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83489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466029-CFAE-4046-B144-BFF2D36C7FD7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83489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466029-CFAE-4046-B144-BFF2D36C7FD7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8348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59AF3-1D8B-4C6A-94EA-438CF258E3D9}" type="datetime1">
              <a:rPr lang="uk-UA" smtClean="0"/>
              <a:pPr/>
              <a:t>16.02.2017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B2DD3-4EA6-4D0F-8205-D13A8D6C6BD3}" type="datetime1">
              <a:rPr lang="uk-UA" smtClean="0"/>
              <a:pPr/>
              <a:t>16.02.2017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F93F0-47B8-45B8-9FF3-B295A7379211}" type="datetime1">
              <a:rPr lang="uk-UA" smtClean="0"/>
              <a:pPr/>
              <a:t>16.02.2017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65E24-E18B-4F50-BE86-B58408BF0047}" type="datetime1">
              <a:rPr lang="uk-UA" smtClean="0"/>
              <a:pPr/>
              <a:t>16.02.2017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63486-E64B-4C5E-BD4C-E82AB7AC68AC}" type="datetime1">
              <a:rPr lang="uk-UA" smtClean="0"/>
              <a:pPr/>
              <a:t>16.02.2017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6573C-46CE-4216-8B88-56198C0E416B}" type="datetime1">
              <a:rPr lang="uk-UA" smtClean="0"/>
              <a:pPr/>
              <a:t>16.02.2017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45574-7EAB-4741-B7CD-D18CAC2EA0B2}" type="datetime1">
              <a:rPr lang="uk-UA" smtClean="0"/>
              <a:pPr/>
              <a:t>16.02.2017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12607-B801-418D-A937-584BBC0FAFD3}" type="datetime1">
              <a:rPr lang="uk-UA" smtClean="0"/>
              <a:pPr/>
              <a:t>16.02.2017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1EC2B-637F-401E-8949-DF7BC0D3FFEE}" type="datetime1">
              <a:rPr lang="uk-UA" smtClean="0"/>
              <a:pPr/>
              <a:t>16.02.2017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0A3C0-DEFC-4156-85B3-543E253F6166}" type="datetime1">
              <a:rPr lang="uk-UA" smtClean="0"/>
              <a:pPr/>
              <a:t>16.02.2017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EDC54-0C3E-4023-B123-8D1671401C15}" type="datetime1">
              <a:rPr lang="uk-UA" smtClean="0"/>
              <a:pPr/>
              <a:t>16.02.2017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AB9037-887C-4A05-8FBB-F5EBF3A4F14E}" type="datetime1">
              <a:rPr lang="uk-UA" smtClean="0"/>
              <a:pPr/>
              <a:t>16.02.2017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5" y="620688"/>
            <a:ext cx="8856983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k-UA" sz="4400" b="1" i="1" dirty="0" smtClean="0"/>
              <a:t>Взаємодія освітніх установ з </a:t>
            </a:r>
            <a:r>
              <a:rPr lang="uk-UA" sz="4400" b="1" i="1" dirty="0" err="1" smtClean="0"/>
              <a:t>стейкхолдерами</a:t>
            </a:r>
            <a:r>
              <a:rPr lang="uk-UA" sz="4400" b="1" i="1" dirty="0" smtClean="0"/>
              <a:t>: вимога часу</a:t>
            </a:r>
          </a:p>
          <a:p>
            <a:pPr algn="r"/>
            <a:endParaRPr lang="uk-UA" sz="2400" b="1" i="1" dirty="0" smtClean="0"/>
          </a:p>
          <a:p>
            <a:pPr algn="r"/>
            <a:r>
              <a:rPr lang="uk-UA" sz="4400" b="1" i="1" dirty="0" err="1" smtClean="0"/>
              <a:t>Стейкхолдери</a:t>
            </a:r>
            <a:r>
              <a:rPr lang="uk-UA" sz="4400" b="1" i="1" dirty="0" smtClean="0"/>
              <a:t> в управлінні ВНЗ: очікування суспільства, законодавча база та сучасні тенденції</a:t>
            </a:r>
            <a:endParaRPr lang="ru-RU" sz="4400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683568" y="5445224"/>
            <a:ext cx="79340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/>
              <a:t>Шаров О.І., </a:t>
            </a:r>
          </a:p>
          <a:p>
            <a:pPr algn="ctr"/>
            <a:r>
              <a:rPr lang="uk-UA" sz="3200" dirty="0" smtClean="0"/>
              <a:t>Харків, 16 лютого 2017 </a:t>
            </a:r>
            <a:r>
              <a:rPr lang="uk-UA" sz="3200" dirty="0"/>
              <a:t>року</a:t>
            </a:r>
            <a:endParaRPr lang="ru-RU" sz="3200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1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2763414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163959"/>
            <a:ext cx="8676456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/>
              <a:t>Громадяни</a:t>
            </a:r>
            <a:r>
              <a:rPr lang="uk-UA" sz="6000" b="1" dirty="0" smtClean="0"/>
              <a:t> </a:t>
            </a:r>
          </a:p>
          <a:p>
            <a:pPr algn="ctr"/>
            <a:r>
              <a:rPr lang="uk-UA" sz="3200" dirty="0" smtClean="0"/>
              <a:t>(вступники, студенти та їх батьки, випускники)</a:t>
            </a:r>
            <a:endParaRPr lang="ru-RU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1628800"/>
            <a:ext cx="854121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/>
            <a:r>
              <a:rPr lang="uk-UA" sz="3600" b="1" dirty="0" smtClean="0"/>
              <a:t>Цілі:</a:t>
            </a:r>
            <a:r>
              <a:rPr lang="uk-UA" sz="3200" dirty="0" smtClean="0"/>
              <a:t> професійний та особистісний розвиток, добробут випускників, імідж закладу як елемент </a:t>
            </a:r>
            <a:r>
              <a:rPr lang="uk-UA" sz="3200" dirty="0" err="1" smtClean="0"/>
              <a:t>самоідентифікації</a:t>
            </a:r>
            <a:endParaRPr lang="uk-UA" sz="3200" dirty="0" smtClean="0"/>
          </a:p>
          <a:p>
            <a:pPr marL="571500" indent="-571500"/>
            <a:r>
              <a:rPr lang="uk-UA" sz="3200" b="1" dirty="0" smtClean="0"/>
              <a:t>Очікування суспільства:</a:t>
            </a:r>
            <a:r>
              <a:rPr lang="uk-UA" sz="3200" dirty="0" smtClean="0"/>
              <a:t> активний споживач послуг, пасивний замовник, контролер</a:t>
            </a:r>
          </a:p>
          <a:p>
            <a:pPr marL="571500" indent="-571500"/>
            <a:r>
              <a:rPr lang="uk-UA" sz="3200" b="1" dirty="0" smtClean="0"/>
              <a:t>Законодавча база: </a:t>
            </a:r>
            <a:r>
              <a:rPr lang="uk-UA" sz="3200" dirty="0" smtClean="0"/>
              <a:t>контракти, пріоритети, </a:t>
            </a:r>
            <a:r>
              <a:rPr lang="uk-UA" sz="3200" dirty="0" smtClean="0"/>
              <a:t>самоврядування, участь в управлінні ВНЗ</a:t>
            </a:r>
            <a:endParaRPr lang="uk-UA" sz="3200" dirty="0" smtClean="0"/>
          </a:p>
          <a:p>
            <a:pPr marL="571500" indent="-571500"/>
            <a:r>
              <a:rPr lang="uk-UA" sz="3200" b="1" dirty="0" smtClean="0"/>
              <a:t>Сучасні тенденції: </a:t>
            </a:r>
            <a:r>
              <a:rPr lang="uk-UA" sz="3200" dirty="0" smtClean="0"/>
              <a:t>примат кар</a:t>
            </a:r>
            <a:r>
              <a:rPr lang="en-US" sz="3200" dirty="0" smtClean="0"/>
              <a:t>’</a:t>
            </a:r>
            <a:r>
              <a:rPr lang="uk-UA" sz="3200" dirty="0" err="1" smtClean="0"/>
              <a:t>єри</a:t>
            </a:r>
            <a:r>
              <a:rPr lang="uk-UA" sz="3200" dirty="0" smtClean="0"/>
              <a:t> вгорі рейтингу, диплому над освітою та оцінок над знаннями внизу, байдужість до ВНЗ  </a:t>
            </a:r>
          </a:p>
        </p:txBody>
      </p:sp>
      <p:sp>
        <p:nvSpPr>
          <p:cNvPr id="2" name="Місце для номер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10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331643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0"/>
            <a:ext cx="85631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            Статистика </a:t>
            </a:r>
            <a:r>
              <a:rPr lang="uk-UA" sz="3600" b="1" dirty="0" err="1" smtClean="0"/>
              <a:t>пріоритетностей</a:t>
            </a:r>
            <a:r>
              <a:rPr lang="uk-UA" sz="3600" b="1" dirty="0" smtClean="0"/>
              <a:t> підтверджених вступників на бюджет  </a:t>
            </a:r>
            <a:endParaRPr lang="ru-RU" sz="4000" b="1" dirty="0"/>
          </a:p>
        </p:txBody>
      </p:sp>
      <p:sp>
        <p:nvSpPr>
          <p:cNvPr id="2" name="Місце для номер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11</a:t>
            </a:fld>
            <a:endParaRPr lang="uk-UA" dirty="0"/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899592" y="1124744"/>
          <a:ext cx="7776864" cy="5976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3324369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7584" y="163959"/>
            <a:ext cx="8316416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/>
              <a:t>Державне управління</a:t>
            </a:r>
            <a:r>
              <a:rPr lang="uk-UA" sz="6000" b="1" dirty="0" smtClean="0"/>
              <a:t> </a:t>
            </a:r>
          </a:p>
          <a:p>
            <a:pPr algn="ctr"/>
            <a:r>
              <a:rPr lang="uk-UA" sz="3200" dirty="0" smtClean="0"/>
              <a:t>(МОН, НАЗЯВО, </a:t>
            </a:r>
            <a:r>
              <a:rPr lang="uk-UA" sz="3200" dirty="0" err="1" smtClean="0"/>
              <a:t>ДІНЗ</a:t>
            </a:r>
            <a:r>
              <a:rPr lang="uk-UA" sz="3200" dirty="0" smtClean="0"/>
              <a:t>, публічні засновники)</a:t>
            </a:r>
            <a:endParaRPr lang="ru-RU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1628800"/>
            <a:ext cx="854121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/>
            <a:r>
              <a:rPr lang="uk-UA" sz="3600" b="1" dirty="0" smtClean="0"/>
              <a:t>Цілі</a:t>
            </a:r>
            <a:r>
              <a:rPr lang="uk-UA" sz="3600" dirty="0" smtClean="0"/>
              <a:t>:</a:t>
            </a:r>
            <a:r>
              <a:rPr lang="uk-UA" sz="3200" dirty="0" smtClean="0"/>
              <a:t> освітні потреби економіки та суспільства, інтелектуальний розвиток та податки, наука та конкурентоспроможність країни, спокій та громадський порядок</a:t>
            </a:r>
          </a:p>
          <a:p>
            <a:pPr marL="571500" indent="-571500"/>
            <a:r>
              <a:rPr lang="uk-UA" sz="3200" b="1" dirty="0" smtClean="0"/>
              <a:t>Очікування суспільств</a:t>
            </a:r>
            <a:r>
              <a:rPr lang="uk-UA" sz="3200" dirty="0" smtClean="0"/>
              <a:t>а: регулятор, ефективний менеджер публічного сектора, контролер</a:t>
            </a:r>
          </a:p>
          <a:p>
            <a:pPr marL="571500" indent="-571500"/>
            <a:r>
              <a:rPr lang="uk-UA" sz="3200" b="1" dirty="0" smtClean="0"/>
              <a:t>Законодавча база: </a:t>
            </a:r>
            <a:r>
              <a:rPr lang="uk-UA" sz="3200" dirty="0" smtClean="0"/>
              <a:t>нормативна база, </a:t>
            </a:r>
            <a:r>
              <a:rPr lang="uk-UA" sz="3200" dirty="0" err="1" smtClean="0"/>
              <a:t>фінансу-вання</a:t>
            </a:r>
            <a:r>
              <a:rPr lang="uk-UA" sz="3200" dirty="0" smtClean="0"/>
              <a:t>, ліцензії, акредитації, перевірки</a:t>
            </a:r>
          </a:p>
          <a:p>
            <a:pPr marL="571500" indent="-571500"/>
            <a:r>
              <a:rPr lang="uk-UA" sz="3200" b="1" dirty="0" smtClean="0"/>
              <a:t>Сучасні тенденції: </a:t>
            </a:r>
            <a:r>
              <a:rPr lang="uk-UA" sz="3200" dirty="0" smtClean="0"/>
              <a:t>обмеження повноважень, </a:t>
            </a:r>
            <a:r>
              <a:rPr lang="uk-UA" sz="3200" dirty="0" smtClean="0"/>
              <a:t>сприяння конкуренції ВНЗ і студентів</a:t>
            </a:r>
            <a:endParaRPr lang="uk-UA" sz="3200" dirty="0" smtClean="0"/>
          </a:p>
        </p:txBody>
      </p:sp>
      <p:sp>
        <p:nvSpPr>
          <p:cNvPr id="2" name="Місце для номер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12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331643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номер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13</a:t>
            </a:fld>
            <a:endParaRPr lang="uk-UA" dirty="0"/>
          </a:p>
        </p:txBody>
      </p:sp>
      <p:graphicFrame>
        <p:nvGraphicFramePr>
          <p:cNvPr id="10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026737916"/>
              </p:ext>
            </p:extLst>
          </p:nvPr>
        </p:nvGraphicFramePr>
        <p:xfrm>
          <a:off x="539552" y="145767"/>
          <a:ext cx="6896101" cy="67122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3324369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номер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14</a:t>
            </a:fld>
            <a:endParaRPr lang="uk-UA" dirty="0"/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323528" y="257175"/>
          <a:ext cx="6720842" cy="6600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6948264" y="1124744"/>
          <a:ext cx="2195736" cy="4536493"/>
        </p:xfrm>
        <a:graphic>
          <a:graphicData uri="http://schemas.openxmlformats.org/drawingml/2006/table">
            <a:tbl>
              <a:tblPr/>
              <a:tblGrid>
                <a:gridCol w="987230"/>
                <a:gridCol w="391480"/>
                <a:gridCol w="817026"/>
              </a:tblGrid>
              <a:tr h="174884">
                <a:tc>
                  <a:txBody>
                    <a:bodyPr/>
                    <a:lstStyle/>
                    <a:p>
                      <a:pPr algn="l" fontAlgn="b"/>
                      <a:r>
                        <a:rPr lang="uk-UA" sz="1000" b="1" i="0" u="none" strike="noStrike" dirty="0" err="1">
                          <a:solidFill>
                            <a:srgbClr val="FF0000"/>
                          </a:solidFill>
                          <a:latin typeface="Calibri"/>
                        </a:rPr>
                        <a:t>НаУКМА</a:t>
                      </a:r>
                      <a:endParaRPr lang="uk-UA" sz="1000" b="1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43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177,99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884">
                <a:tc>
                  <a:txBody>
                    <a:bodyPr/>
                    <a:lstStyle/>
                    <a:p>
                      <a:pPr algn="l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КНУТШ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40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175,2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884">
                <a:tc>
                  <a:txBody>
                    <a:bodyPr/>
                    <a:lstStyle/>
                    <a:p>
                      <a:pPr algn="l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ІФНТУНГ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170,8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884">
                <a:tc>
                  <a:txBody>
                    <a:bodyPr/>
                    <a:lstStyle/>
                    <a:p>
                      <a:pPr algn="l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КНЕУ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165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165,6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884">
                <a:tc>
                  <a:txBody>
                    <a:bodyPr/>
                    <a:lstStyle/>
                    <a:p>
                      <a:pPr algn="l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НАУ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165,2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884">
                <a:tc>
                  <a:txBody>
                    <a:bodyPr/>
                    <a:lstStyle/>
                    <a:p>
                      <a:pPr algn="l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ХНУ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35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164,1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884">
                <a:tc>
                  <a:txBody>
                    <a:bodyPr/>
                    <a:lstStyle/>
                    <a:p>
                      <a:pPr algn="l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НУ "ЛП"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58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162,7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884">
                <a:tc>
                  <a:txBody>
                    <a:bodyPr/>
                    <a:lstStyle/>
                    <a:p>
                      <a:pPr algn="l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НУ "ОА"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31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161,6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884">
                <a:tc>
                  <a:txBody>
                    <a:bodyPr/>
                    <a:lstStyle/>
                    <a:p>
                      <a:pPr algn="l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КривНУ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161,4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884">
                <a:tc>
                  <a:txBody>
                    <a:bodyPr/>
                    <a:lstStyle/>
                    <a:p>
                      <a:pPr algn="l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ПНТУ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161,15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884">
                <a:tc>
                  <a:txBody>
                    <a:bodyPr/>
                    <a:lstStyle/>
                    <a:p>
                      <a:pPr algn="l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МикНУ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160,9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884">
                <a:tc>
                  <a:txBody>
                    <a:bodyPr/>
                    <a:lstStyle/>
                    <a:p>
                      <a:pPr algn="l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НАероКУ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160,4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884">
                <a:tc>
                  <a:txBody>
                    <a:bodyPr/>
                    <a:lstStyle/>
                    <a:p>
                      <a:pPr algn="l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ЗНУ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160,3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884">
                <a:tc>
                  <a:txBody>
                    <a:bodyPr/>
                    <a:lstStyle/>
                    <a:p>
                      <a:pPr algn="l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ДЕТУТ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160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884">
                <a:tc>
                  <a:txBody>
                    <a:bodyPr/>
                    <a:lstStyle/>
                    <a:p>
                      <a:pPr algn="l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ЗНТУ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000" b="1" i="0" u="none" strike="noStrike" dirty="0">
                          <a:solidFill>
                            <a:srgbClr val="FF0000"/>
                          </a:solidFill>
                          <a:latin typeface="Calibri"/>
                        </a:rPr>
                        <a:t>159,6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884">
                <a:tc>
                  <a:txBody>
                    <a:bodyPr/>
                    <a:lstStyle/>
                    <a:p>
                      <a:pPr algn="l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СхЄНУ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158,8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884">
                <a:tc>
                  <a:txBody>
                    <a:bodyPr/>
                    <a:lstStyle/>
                    <a:p>
                      <a:pPr algn="l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КНТЕУ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145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158,5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884">
                <a:tc>
                  <a:txBody>
                    <a:bodyPr/>
                    <a:lstStyle/>
                    <a:p>
                      <a:pPr algn="l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НГУ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102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158,25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884">
                <a:tc>
                  <a:txBody>
                    <a:bodyPr/>
                    <a:lstStyle/>
                    <a:p>
                      <a:pPr algn="l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ЧернНУ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158,1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884">
                <a:tc>
                  <a:txBody>
                    <a:bodyPr/>
                    <a:lstStyle/>
                    <a:p>
                      <a:pPr algn="l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УБС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157,8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884">
                <a:tc>
                  <a:txBody>
                    <a:bodyPr/>
                    <a:lstStyle/>
                    <a:p>
                      <a:pPr algn="l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ЧеркДТУ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157,1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884">
                <a:tc>
                  <a:txBody>
                    <a:bodyPr/>
                    <a:lstStyle/>
                    <a:p>
                      <a:pPr algn="l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НУХТ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157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884">
                <a:tc>
                  <a:txBody>
                    <a:bodyPr/>
                    <a:lstStyle/>
                    <a:p>
                      <a:pPr algn="l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ЛугНАУ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157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9277">
                <a:tc>
                  <a:txBody>
                    <a:bodyPr/>
                    <a:lstStyle/>
                    <a:p>
                      <a:pPr algn="l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НТУ "ХПІ"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156,9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884">
                <a:tc>
                  <a:txBody>
                    <a:bodyPr/>
                    <a:lstStyle/>
                    <a:p>
                      <a:pPr algn="l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ХДУХТ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0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000" b="1" i="0" u="none" strike="noStrike" dirty="0">
                          <a:solidFill>
                            <a:srgbClr val="FF0000"/>
                          </a:solidFill>
                          <a:latin typeface="Calibri"/>
                        </a:rPr>
                        <a:t>156,5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24369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7584" y="0"/>
            <a:ext cx="83164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/>
              <a:t>Економіка</a:t>
            </a:r>
            <a:r>
              <a:rPr lang="uk-UA" sz="6000" b="1" dirty="0" smtClean="0"/>
              <a:t> </a:t>
            </a:r>
          </a:p>
          <a:p>
            <a:pPr algn="ctr"/>
            <a:r>
              <a:rPr lang="uk-UA" sz="2400" dirty="0" smtClean="0"/>
              <a:t>(роботодавці, професійна спільнота, інноваційний сектор)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1287244"/>
            <a:ext cx="854121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/>
            <a:r>
              <a:rPr lang="uk-UA" sz="3600" b="1" dirty="0" smtClean="0"/>
              <a:t>Цілі:</a:t>
            </a:r>
            <a:r>
              <a:rPr lang="uk-UA" sz="3200" b="1" dirty="0" smtClean="0"/>
              <a:t> </a:t>
            </a:r>
            <a:r>
              <a:rPr lang="uk-UA" sz="3200" dirty="0" smtClean="0"/>
              <a:t>кваліфіковані, креативні та лояльні працівники, конкурентні технології, проривні ідеї, прибуток, стабільність і впевненість</a:t>
            </a:r>
          </a:p>
          <a:p>
            <a:pPr marL="571500" indent="-571500"/>
            <a:r>
              <a:rPr lang="uk-UA" sz="3200" b="1" dirty="0" smtClean="0"/>
              <a:t>Очікування суспільства: </a:t>
            </a:r>
            <a:r>
              <a:rPr lang="uk-UA" sz="3200" dirty="0" smtClean="0"/>
              <a:t>замовник, </a:t>
            </a:r>
            <a:r>
              <a:rPr lang="uk-UA" sz="3200" dirty="0" err="1" smtClean="0"/>
              <a:t>мотиватор</a:t>
            </a:r>
            <a:r>
              <a:rPr lang="uk-UA" sz="3200" dirty="0" smtClean="0"/>
              <a:t>, практика та працевлаштування </a:t>
            </a:r>
          </a:p>
          <a:p>
            <a:pPr marL="571500" indent="-571500"/>
            <a:r>
              <a:rPr lang="uk-UA" sz="3200" b="1" dirty="0" smtClean="0"/>
              <a:t>Законодавча база: </a:t>
            </a:r>
            <a:r>
              <a:rPr lang="uk-UA" sz="3200" dirty="0" smtClean="0"/>
              <a:t>платники податків, наглядові ради від менеджменту, стандарти</a:t>
            </a:r>
          </a:p>
          <a:p>
            <a:pPr marL="571500" indent="-571500"/>
            <a:r>
              <a:rPr lang="uk-UA" sz="3200" b="1" dirty="0" smtClean="0"/>
              <a:t>Сучасні тенденції:</a:t>
            </a:r>
            <a:r>
              <a:rPr lang="uk-UA" sz="3200" dirty="0" smtClean="0"/>
              <a:t> національна система кваліфікацій, вплив на менеджмент</a:t>
            </a:r>
          </a:p>
        </p:txBody>
      </p:sp>
      <p:sp>
        <p:nvSpPr>
          <p:cNvPr id="2" name="Місце для номер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15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331643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номер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16</a:t>
            </a:fld>
            <a:endParaRPr lang="uk-U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3" y="-1"/>
            <a:ext cx="6414472" cy="6775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31643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163959"/>
            <a:ext cx="8964488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/>
              <a:t>Громадянське суспільство</a:t>
            </a:r>
            <a:r>
              <a:rPr lang="uk-UA" sz="6000" b="1" dirty="0" smtClean="0"/>
              <a:t> </a:t>
            </a:r>
          </a:p>
          <a:p>
            <a:pPr algn="ctr"/>
            <a:r>
              <a:rPr lang="uk-UA" sz="2800" dirty="0" smtClean="0"/>
              <a:t>(медіа, наукова, освітянська спільноти, громадські та міжнародні організації)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1779687"/>
            <a:ext cx="854121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/>
            <a:r>
              <a:rPr lang="uk-UA" sz="3600" b="1" dirty="0" smtClean="0"/>
              <a:t>Цілі:</a:t>
            </a:r>
            <a:r>
              <a:rPr lang="uk-UA" sz="3200" dirty="0" smtClean="0"/>
              <a:t> виховання критичного мислення, політичної свідомості та соціальної відповідальності, інтелектуальний та культурний рівень суспільства, реформи</a:t>
            </a:r>
          </a:p>
          <a:p>
            <a:pPr marL="571500" indent="-571500"/>
            <a:r>
              <a:rPr lang="uk-UA" sz="3200" b="1" dirty="0" smtClean="0"/>
              <a:t>Очікування суспільства:</a:t>
            </a:r>
            <a:r>
              <a:rPr lang="uk-UA" sz="3200" dirty="0" smtClean="0"/>
              <a:t> генератор реформ, сумління суспільства</a:t>
            </a:r>
          </a:p>
          <a:p>
            <a:pPr marL="571500" indent="-571500"/>
            <a:r>
              <a:rPr lang="uk-UA" sz="3200" b="1" dirty="0" smtClean="0"/>
              <a:t>Законодавча база: </a:t>
            </a:r>
            <a:r>
              <a:rPr lang="uk-UA" sz="3200" dirty="0" smtClean="0"/>
              <a:t>гранти, наглядові ради від менеджменту, стандарти</a:t>
            </a:r>
          </a:p>
          <a:p>
            <a:pPr marL="571500" indent="-571500"/>
            <a:r>
              <a:rPr lang="uk-UA" sz="3200" b="1" dirty="0" smtClean="0"/>
              <a:t>Сучасні тенденції:</a:t>
            </a:r>
            <a:r>
              <a:rPr lang="uk-UA" sz="3200" dirty="0" smtClean="0"/>
              <a:t> співпраця з прогресивною частиною адміністрації та викладачів</a:t>
            </a:r>
          </a:p>
        </p:txBody>
      </p:sp>
      <p:sp>
        <p:nvSpPr>
          <p:cNvPr id="2" name="Місце для номер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17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331643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7584" y="0"/>
            <a:ext cx="83164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/>
              <a:t>Внутрішня спільнота</a:t>
            </a:r>
            <a:r>
              <a:rPr lang="uk-UA" sz="6000" b="1" dirty="0" smtClean="0"/>
              <a:t> </a:t>
            </a:r>
          </a:p>
          <a:p>
            <a:pPr algn="ctr"/>
            <a:r>
              <a:rPr lang="uk-UA" sz="2400" dirty="0" smtClean="0"/>
              <a:t>(адміністрація та викладачі)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1287244"/>
            <a:ext cx="8541212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/>
            <a:r>
              <a:rPr lang="uk-UA" sz="3600" b="1" dirty="0" smtClean="0"/>
              <a:t>Цілі:</a:t>
            </a:r>
            <a:r>
              <a:rPr lang="uk-UA" sz="3200" b="1" dirty="0" smtClean="0"/>
              <a:t> </a:t>
            </a:r>
            <a:r>
              <a:rPr lang="uk-UA" sz="3200" dirty="0" smtClean="0"/>
              <a:t>зайнятість, добробут, соціальний статус та гарантії, наукове та професійне зростання, академічні свободи, стабільність, кар’єра (наукова, професійна, адміністративна)</a:t>
            </a:r>
          </a:p>
          <a:p>
            <a:pPr marL="571500" indent="-571500"/>
            <a:r>
              <a:rPr lang="uk-UA" sz="3200" b="1" dirty="0" smtClean="0"/>
              <a:t>Очікування суспільства: </a:t>
            </a:r>
            <a:r>
              <a:rPr lang="uk-UA" sz="3200" dirty="0" smtClean="0"/>
              <a:t>служіння освіті і науці, світовий рівень, високий професіоналізм</a:t>
            </a:r>
          </a:p>
          <a:p>
            <a:pPr marL="571500" indent="-571500"/>
            <a:r>
              <a:rPr lang="uk-UA" sz="3200" b="1" dirty="0" smtClean="0"/>
              <a:t>Законодавча база: </a:t>
            </a:r>
            <a:r>
              <a:rPr lang="uk-UA" sz="3200" dirty="0" smtClean="0"/>
              <a:t>автономія, самоврядування, зобов'язання перед усіма</a:t>
            </a:r>
          </a:p>
          <a:p>
            <a:pPr marL="571500" indent="-571500"/>
            <a:r>
              <a:rPr lang="uk-UA" sz="3200" b="1" dirty="0" smtClean="0"/>
              <a:t>Сучасні тенденції: </a:t>
            </a:r>
            <a:r>
              <a:rPr lang="uk-UA" sz="3200" dirty="0" smtClean="0"/>
              <a:t>виживання, фанатична робота, з одного боку, корупція та </a:t>
            </a:r>
            <a:r>
              <a:rPr lang="uk-UA" sz="3200" dirty="0" err="1" smtClean="0"/>
              <a:t>недоброчесність</a:t>
            </a:r>
            <a:r>
              <a:rPr lang="uk-UA" sz="3200" dirty="0" smtClean="0"/>
              <a:t> з іншого</a:t>
            </a:r>
          </a:p>
        </p:txBody>
      </p:sp>
      <p:sp>
        <p:nvSpPr>
          <p:cNvPr id="2" name="Місце для номер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18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331643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7637" y="1151638"/>
            <a:ext cx="73448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/>
              <a:t>Дякую за увагу! Готовий відповісти на Ваші </a:t>
            </a:r>
            <a:r>
              <a:rPr lang="uk-UA" sz="6000" b="1" dirty="0" smtClean="0"/>
              <a:t>запитання</a:t>
            </a:r>
            <a:endParaRPr lang="ru-RU" sz="6000" b="1" dirty="0" smtClean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19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9741365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59632" y="548680"/>
            <a:ext cx="7344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/>
              <a:t>Внутрішні виклики</a:t>
            </a:r>
            <a:endParaRPr lang="ru-RU" sz="4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83568" y="1225689"/>
            <a:ext cx="846043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4000" dirty="0" smtClean="0"/>
              <a:t> </a:t>
            </a:r>
            <a:r>
              <a:rPr lang="uk-UA" sz="4000" dirty="0" smtClean="0"/>
              <a:t>Анексія, окупація, війна, евакуація, пріоритетне фінансування оборони </a:t>
            </a:r>
          </a:p>
          <a:p>
            <a:pPr>
              <a:buFont typeface="Arial" pitchFamily="34" charset="0"/>
              <a:buChar char="•"/>
            </a:pPr>
            <a:r>
              <a:rPr lang="en-US" sz="4000" dirty="0" smtClean="0"/>
              <a:t> </a:t>
            </a:r>
            <a:r>
              <a:rPr lang="uk-UA" sz="4000" dirty="0" smtClean="0"/>
              <a:t>Поєднання фінансової, економічної, демографічної кризи</a:t>
            </a:r>
            <a:endParaRPr lang="en-US" sz="4000" dirty="0" smtClean="0"/>
          </a:p>
          <a:p>
            <a:pPr>
              <a:buFont typeface="Arial" pitchFamily="34" charset="0"/>
              <a:buChar char="•"/>
            </a:pPr>
            <a:r>
              <a:rPr lang="en-US" sz="4000" dirty="0" smtClean="0"/>
              <a:t> </a:t>
            </a:r>
            <a:r>
              <a:rPr lang="uk-UA" sz="4000" dirty="0" smtClean="0"/>
              <a:t>Корупція та неефективність управління</a:t>
            </a:r>
          </a:p>
          <a:p>
            <a:pPr>
              <a:buFont typeface="Arial" pitchFamily="34" charset="0"/>
              <a:buChar char="•"/>
            </a:pPr>
            <a:r>
              <a:rPr lang="en-US" sz="4000" dirty="0" smtClean="0"/>
              <a:t> </a:t>
            </a:r>
            <a:r>
              <a:rPr lang="uk-UA" sz="4000" dirty="0" smtClean="0"/>
              <a:t>Кінець радянської ресурсної спадщини</a:t>
            </a:r>
          </a:p>
          <a:p>
            <a:pPr>
              <a:buFont typeface="Arial" pitchFamily="34" charset="0"/>
              <a:buChar char="•"/>
            </a:pPr>
            <a:r>
              <a:rPr lang="en-US" sz="4000" dirty="0" smtClean="0"/>
              <a:t> </a:t>
            </a:r>
            <a:r>
              <a:rPr lang="uk-UA" sz="4000" dirty="0" smtClean="0"/>
              <a:t>Боязнь відкритості</a:t>
            </a:r>
          </a:p>
        </p:txBody>
      </p:sp>
      <p:sp>
        <p:nvSpPr>
          <p:cNvPr id="2" name="Місце для номер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2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1233720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91680" y="24363"/>
            <a:ext cx="7344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/>
              <a:t>Нова демографічна реальність</a:t>
            </a:r>
            <a:endParaRPr lang="ru-RU" sz="4000" b="1" dirty="0"/>
          </a:p>
        </p:txBody>
      </p:sp>
      <p:sp>
        <p:nvSpPr>
          <p:cNvPr id="2" name="Місце для номер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3</a:t>
            </a:fld>
            <a:endParaRPr lang="uk-UA" dirty="0"/>
          </a:p>
        </p:txBody>
      </p:sp>
      <p:graphicFrame>
        <p:nvGraphicFramePr>
          <p:cNvPr id="10" name="Діагра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19738911"/>
              </p:ext>
            </p:extLst>
          </p:nvPr>
        </p:nvGraphicFramePr>
        <p:xfrm>
          <a:off x="934824" y="596603"/>
          <a:ext cx="7905751" cy="4129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Діагра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272951659"/>
              </p:ext>
            </p:extLst>
          </p:nvPr>
        </p:nvGraphicFramePr>
        <p:xfrm>
          <a:off x="934824" y="4581128"/>
          <a:ext cx="7867650" cy="2160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TextBox 6"/>
          <p:cNvSpPr txBox="1"/>
          <p:nvPr/>
        </p:nvSpPr>
        <p:spPr>
          <a:xfrm rot="16200000">
            <a:off x="-526480" y="2417468"/>
            <a:ext cx="24611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Народжених  17 років тому</a:t>
            </a:r>
            <a:endParaRPr lang="uk-UA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95936" y="1171490"/>
            <a:ext cx="4464496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2016 – останній рік «швидкого скорочення»</a:t>
            </a:r>
            <a:endParaRPr lang="uk-UA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75656" y="6323840"/>
            <a:ext cx="7560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Україна* - песимістична оцінка з частковим урахуванням тимчасово окупованої території Автономної Республіки Крим і м. Севастополя та частини зони проведення АТО</a:t>
            </a:r>
            <a:endParaRPr lang="uk-UA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3720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35696" y="24363"/>
            <a:ext cx="6984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Успішність складання предметів  </a:t>
            </a:r>
          </a:p>
          <a:p>
            <a:r>
              <a:rPr lang="uk-UA" sz="3600" b="1" dirty="0"/>
              <a:t> </a:t>
            </a:r>
            <a:r>
              <a:rPr lang="uk-UA" sz="3600" b="1" dirty="0" smtClean="0"/>
              <a:t>        ЗНО та рівень знань з них</a:t>
            </a:r>
            <a:endParaRPr lang="ru-RU" sz="4000" b="1" dirty="0"/>
          </a:p>
        </p:txBody>
      </p:sp>
      <p:sp>
        <p:nvSpPr>
          <p:cNvPr id="2" name="Місце для номера слайда 1"/>
          <p:cNvSpPr>
            <a:spLocks noGrp="1"/>
          </p:cNvSpPr>
          <p:nvPr>
            <p:ph type="sldNum" sz="quarter" idx="12"/>
          </p:nvPr>
        </p:nvSpPr>
        <p:spPr>
          <a:xfrm>
            <a:off x="6588224" y="6492875"/>
            <a:ext cx="2133600" cy="365125"/>
          </a:xfrm>
        </p:spPr>
        <p:txBody>
          <a:bodyPr/>
          <a:lstStyle/>
          <a:p>
            <a:fld id="{764F593F-0D5B-4CF0-BEE2-6583C73E7271}" type="slidenum">
              <a:rPr lang="uk-UA" smtClean="0"/>
              <a:pPr/>
              <a:t>4</a:t>
            </a:fld>
            <a:endParaRPr lang="uk-UA" dirty="0"/>
          </a:p>
        </p:txBody>
      </p:sp>
      <p:graphicFrame>
        <p:nvGraphicFramePr>
          <p:cNvPr id="10" name="Діагра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148127348"/>
              </p:ext>
            </p:extLst>
          </p:nvPr>
        </p:nvGraphicFramePr>
        <p:xfrm>
          <a:off x="322426" y="566734"/>
          <a:ext cx="8582025" cy="62912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1362449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59632" y="548680"/>
            <a:ext cx="7344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/>
              <a:t>Зовнішні виклики</a:t>
            </a:r>
            <a:endParaRPr lang="ru-RU" sz="4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83568" y="1225689"/>
            <a:ext cx="846043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4000" dirty="0" smtClean="0"/>
              <a:t> </a:t>
            </a:r>
            <a:r>
              <a:rPr lang="uk-UA" sz="4000" dirty="0" smtClean="0"/>
              <a:t>Перспектива євроінтеграції</a:t>
            </a:r>
            <a:r>
              <a:rPr lang="en-US" sz="4000" dirty="0" smtClean="0"/>
              <a:t> </a:t>
            </a:r>
            <a:r>
              <a:rPr lang="uk-UA" sz="4000" dirty="0" smtClean="0"/>
              <a:t>в умовах кризи європейської ідентичності</a:t>
            </a:r>
          </a:p>
          <a:p>
            <a:pPr>
              <a:buFont typeface="Arial" pitchFamily="34" charset="0"/>
              <a:buChar char="•"/>
            </a:pPr>
            <a:r>
              <a:rPr lang="en-US" sz="4000" dirty="0" smtClean="0"/>
              <a:t> </a:t>
            </a:r>
            <a:r>
              <a:rPr lang="uk-UA" sz="4000" dirty="0" smtClean="0"/>
              <a:t>Експансія іноземної освіти</a:t>
            </a:r>
          </a:p>
          <a:p>
            <a:pPr>
              <a:buFont typeface="Arial" pitchFamily="34" charset="0"/>
              <a:buChar char="•"/>
            </a:pPr>
            <a:r>
              <a:rPr lang="en-US" sz="4000" dirty="0" smtClean="0"/>
              <a:t> </a:t>
            </a:r>
            <a:r>
              <a:rPr lang="uk-UA" sz="4000" dirty="0" smtClean="0"/>
              <a:t>Незнання мов у нас – </a:t>
            </a:r>
            <a:r>
              <a:rPr lang="uk-UA" sz="4000" dirty="0" smtClean="0"/>
              <a:t>незнання </a:t>
            </a:r>
            <a:r>
              <a:rPr lang="uk-UA" sz="4000" dirty="0" smtClean="0"/>
              <a:t>нас у них</a:t>
            </a:r>
          </a:p>
          <a:p>
            <a:pPr>
              <a:buFont typeface="Arial" pitchFamily="34" charset="0"/>
              <a:buChar char="•"/>
            </a:pPr>
            <a:r>
              <a:rPr lang="en-US" sz="4000" dirty="0" smtClean="0"/>
              <a:t> </a:t>
            </a:r>
            <a:r>
              <a:rPr lang="uk-UA" sz="4000" dirty="0" smtClean="0"/>
              <a:t>Наступ електронного навчання</a:t>
            </a:r>
          </a:p>
          <a:p>
            <a:pPr>
              <a:buFont typeface="Arial" pitchFamily="34" charset="0"/>
              <a:buChar char="•"/>
            </a:pPr>
            <a:r>
              <a:rPr lang="en-US" sz="4000" dirty="0" smtClean="0"/>
              <a:t> </a:t>
            </a:r>
            <a:r>
              <a:rPr lang="uk-UA" sz="4000" dirty="0" smtClean="0"/>
              <a:t>Перемикання уваги світу </a:t>
            </a:r>
            <a:r>
              <a:rPr lang="uk-UA" sz="4000" dirty="0" smtClean="0"/>
              <a:t>від України, втомленість від України</a:t>
            </a:r>
            <a:endParaRPr lang="uk-UA" sz="4000" dirty="0" smtClean="0"/>
          </a:p>
        </p:txBody>
      </p:sp>
      <p:sp>
        <p:nvSpPr>
          <p:cNvPr id="2" name="Місце для номер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5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1233720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59632" y="548680"/>
            <a:ext cx="7344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/>
              <a:t>Наші відповіді на виклики часу</a:t>
            </a:r>
            <a:endParaRPr lang="ru-RU" sz="4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934824" y="1268760"/>
            <a:ext cx="802966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uk-UA" sz="4800" dirty="0" smtClean="0"/>
              <a:t>Автономія університетів</a:t>
            </a:r>
          </a:p>
          <a:p>
            <a:pPr>
              <a:buFont typeface="Arial" pitchFamily="34" charset="0"/>
              <a:buChar char="•"/>
            </a:pPr>
            <a:r>
              <a:rPr lang="uk-UA" sz="4800" dirty="0" smtClean="0"/>
              <a:t>Конкуренція університетів, науково-педагогічних працівників, студентів, вступників</a:t>
            </a:r>
          </a:p>
          <a:p>
            <a:pPr>
              <a:buFont typeface="Arial" pitchFamily="34" charset="0"/>
              <a:buChar char="•"/>
            </a:pPr>
            <a:r>
              <a:rPr lang="uk-UA" sz="4800" dirty="0" err="1" smtClean="0"/>
              <a:t>Меритократичне</a:t>
            </a:r>
            <a:r>
              <a:rPr lang="uk-UA" sz="4800" dirty="0" smtClean="0"/>
              <a:t> управління </a:t>
            </a:r>
            <a:r>
              <a:rPr lang="uk-UA" sz="3200" dirty="0" smtClean="0"/>
              <a:t>(ухвалення непростих, часом </a:t>
            </a:r>
            <a:r>
              <a:rPr lang="uk-UA" sz="3200" dirty="0" err="1" smtClean="0"/>
              <a:t>контрверсійних</a:t>
            </a:r>
            <a:r>
              <a:rPr lang="uk-UA" sz="3200" dirty="0" smtClean="0"/>
              <a:t> рішень з орієнтацією на результат)</a:t>
            </a:r>
            <a:endParaRPr lang="uk-UA" sz="4800" dirty="0" smtClean="0"/>
          </a:p>
        </p:txBody>
      </p:sp>
      <p:sp>
        <p:nvSpPr>
          <p:cNvPr id="2" name="Місце для номер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6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1233720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7584" y="163959"/>
            <a:ext cx="83164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err="1" smtClean="0"/>
              <a:t>Стейкхолдери</a:t>
            </a:r>
            <a:r>
              <a:rPr lang="uk-UA" sz="4400" b="1" dirty="0" smtClean="0"/>
              <a:t> вищої освіти</a:t>
            </a:r>
            <a:endParaRPr lang="ru-RU" sz="4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692696"/>
            <a:ext cx="8541212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uk-UA" sz="3600" dirty="0" smtClean="0"/>
              <a:t>Громадяни </a:t>
            </a:r>
            <a:r>
              <a:rPr lang="uk-UA" sz="2800" dirty="0" smtClean="0"/>
              <a:t>(вступники, студенти та їх батьки, випускники)</a:t>
            </a:r>
            <a:endParaRPr lang="uk-UA" sz="320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uk-UA" sz="3600" dirty="0" smtClean="0"/>
              <a:t>Державне управління </a:t>
            </a:r>
            <a:r>
              <a:rPr lang="uk-UA" sz="2800" dirty="0" smtClean="0"/>
              <a:t>(вищі органи держави, МОН, інші державні органи, які здійснюють управління у сфері вищої освіти, місцева влада)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uk-UA" sz="3600" dirty="0" smtClean="0"/>
              <a:t>Економіка </a:t>
            </a:r>
            <a:r>
              <a:rPr lang="uk-UA" sz="2800" dirty="0" smtClean="0"/>
              <a:t>(роботодавці, замовники освітніх послуг, ринок досліджень, консалтингу та новацій)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uk-UA" sz="3600" dirty="0" smtClean="0"/>
              <a:t>Громадянське суспільство </a:t>
            </a:r>
            <a:r>
              <a:rPr lang="uk-UA" sz="2800" dirty="0" smtClean="0"/>
              <a:t>(медіа, наукова, освітня та підприємницька спільноти, громадські, політичні та міжнародні організації)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uk-UA" sz="3600" dirty="0" smtClean="0"/>
              <a:t>Внутрішня спільнота ВНЗ </a:t>
            </a:r>
            <a:r>
              <a:rPr lang="uk-UA" sz="2800" dirty="0" smtClean="0"/>
              <a:t>(адміністрація, науково-педагогічні та інші працівники)</a:t>
            </a:r>
          </a:p>
        </p:txBody>
      </p:sp>
      <p:sp>
        <p:nvSpPr>
          <p:cNvPr id="2" name="Місце для номер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7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331643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3" y="183849"/>
            <a:ext cx="89327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/>
              <a:t>Індекс глобальної конкурентоспроможності</a:t>
            </a:r>
            <a:endParaRPr lang="ru-RU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86286" y="889842"/>
            <a:ext cx="8496944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/>
              <a:t>Індекс </a:t>
            </a:r>
            <a:r>
              <a:rPr lang="uk-UA" sz="2800" dirty="0" smtClean="0"/>
              <a:t>глобальної конкурентоспроможності оцінює </a:t>
            </a:r>
            <a:r>
              <a:rPr lang="uk-UA" sz="2800" dirty="0"/>
              <a:t>здатність економік забезпечувати більш високу продуктивність бізнесу, і як наслідок, більш високі темпи економічного зростання й економічного добробуту нації. </a:t>
            </a:r>
            <a:r>
              <a:rPr lang="uk-UA" sz="2800" dirty="0" smtClean="0"/>
              <a:t>Індекс </a:t>
            </a:r>
            <a:r>
              <a:rPr lang="uk-UA" sz="2800" dirty="0"/>
              <a:t>порівнює конкурентоспроможність країн за 12 складовими конкурентоспроможності: інституції, інфраструктура, макроекономічна стабільність, охорона здоров'я та початкова освіта, вища освіта та професійна підготовка, ефективність ринку товарів, ефективність ринку праці, рівень розвитку фінансового ринку, технологічна готовність, розмір ринку, рівень розвитку бізнесу, інновації</a:t>
            </a:r>
            <a:r>
              <a:rPr lang="uk-UA" sz="2800" dirty="0" smtClean="0"/>
              <a:t>.</a:t>
            </a:r>
            <a:endParaRPr lang="uk-UA" sz="2800" dirty="0"/>
          </a:p>
        </p:txBody>
      </p:sp>
      <p:sp>
        <p:nvSpPr>
          <p:cNvPr id="2" name="Місце для номер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8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3005639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3" y="0"/>
            <a:ext cx="89327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/>
              <a:t>Індекс глобальної конкурентоспроможності</a:t>
            </a:r>
            <a:endParaRPr lang="ru-RU" sz="3200" b="1" dirty="0"/>
          </a:p>
        </p:txBody>
      </p:sp>
      <p:sp>
        <p:nvSpPr>
          <p:cNvPr id="2" name="Місце для номер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9</a:t>
            </a:fld>
            <a:endParaRPr lang="uk-UA" dirty="0"/>
          </a:p>
        </p:txBody>
      </p:sp>
      <p:pic>
        <p:nvPicPr>
          <p:cNvPr id="3074" name="Picture 2" descr="http://edclub.com.ua/sites/default/files/users/user431/rating_4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7063" y="769441"/>
            <a:ext cx="8557667" cy="6081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трелка вверх 10"/>
          <p:cNvSpPr/>
          <p:nvPr/>
        </p:nvSpPr>
        <p:spPr>
          <a:xfrm rot="15855269">
            <a:off x="8422332" y="1908577"/>
            <a:ext cx="323528" cy="21602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" name="Стрелка вверх 11"/>
          <p:cNvSpPr/>
          <p:nvPr/>
        </p:nvSpPr>
        <p:spPr>
          <a:xfrm rot="15855269">
            <a:off x="8494340" y="2412631"/>
            <a:ext cx="323528" cy="21602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Стрелка вверх 12"/>
          <p:cNvSpPr/>
          <p:nvPr/>
        </p:nvSpPr>
        <p:spPr>
          <a:xfrm rot="15855269">
            <a:off x="8494339" y="1404520"/>
            <a:ext cx="323528" cy="21602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525062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1703</TotalTime>
  <Words>975</Words>
  <Application>Microsoft Office PowerPoint</Application>
  <PresentationFormat>Экран (4:3)</PresentationFormat>
  <Paragraphs>258</Paragraphs>
  <Slides>19</Slides>
  <Notes>19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Sara Yasmeen (Wipro Technologies)</dc:creator>
  <cp:lastModifiedBy>Шаров Олег Ігорович</cp:lastModifiedBy>
  <cp:revision>149</cp:revision>
  <cp:lastPrinted>2017-01-27T20:20:34Z</cp:lastPrinted>
  <dcterms:created xsi:type="dcterms:W3CDTF">2010-02-23T11:30:32Z</dcterms:created>
  <dcterms:modified xsi:type="dcterms:W3CDTF">2017-02-16T11:13:51Z</dcterms:modified>
</cp:coreProperties>
</file>