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3" r:id="rId6"/>
    <p:sldId id="259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66CC"/>
    <a:srgbClr val="33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786" y="1643050"/>
            <a:ext cx="76328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«Движение сопротивления в Харькове и области»</a:t>
            </a:r>
            <a:endParaRPr lang="ru-RU" sz="44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39952" y="4869160"/>
            <a:ext cx="4824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dirty="0" smtClean="0">
                <a:solidFill>
                  <a:schemeClr val="bg1"/>
                </a:solidFill>
                <a:cs typeface="Times New Roman" pitchFamily="18" charset="0"/>
              </a:rPr>
              <a:t>Малик Станислав, БУ-51</a:t>
            </a:r>
            <a:endParaRPr lang="ru-RU" sz="3200" dirty="0">
              <a:solidFill>
                <a:schemeClr val="bg1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b="1" u="sng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Рекомендуемая литература:</a:t>
            </a:r>
            <a:endParaRPr lang="ru-RU" b="1" u="sng" dirty="0">
              <a:solidFill>
                <a:schemeClr val="bg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340768"/>
            <a:ext cx="853244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uk-UA" sz="2400" dirty="0" smtClean="0">
                <a:solidFill>
                  <a:schemeClr val="bg1"/>
                </a:solidFill>
                <a:cs typeface="Times New Roman" pitchFamily="18" charset="0"/>
              </a:rPr>
              <a:t>Харківщина в роки Великої Вітчизняної війни: метод. </a:t>
            </a:r>
            <a:r>
              <a:rPr lang="uk-UA" sz="2400" dirty="0" err="1" smtClean="0">
                <a:solidFill>
                  <a:schemeClr val="bg1"/>
                </a:solidFill>
                <a:cs typeface="Times New Roman" pitchFamily="18" charset="0"/>
              </a:rPr>
              <a:t>рек</a:t>
            </a:r>
            <a:r>
              <a:rPr lang="uk-UA" sz="2400" dirty="0" smtClean="0">
                <a:solidFill>
                  <a:schemeClr val="bg1"/>
                </a:solidFill>
                <a:cs typeface="Times New Roman" pitchFamily="18" charset="0"/>
              </a:rPr>
              <a:t>. з історії рідного краю / О.В. Дьякова; </a:t>
            </a:r>
            <a:r>
              <a:rPr lang="uk-UA" sz="2400" dirty="0" err="1" smtClean="0">
                <a:solidFill>
                  <a:schemeClr val="bg1"/>
                </a:solidFill>
                <a:cs typeface="Times New Roman" pitchFamily="18" charset="0"/>
              </a:rPr>
              <a:t>Харк</a:t>
            </a:r>
            <a:r>
              <a:rPr lang="uk-UA" sz="2400" dirty="0" smtClean="0">
                <a:solidFill>
                  <a:schemeClr val="bg1"/>
                </a:solidFill>
                <a:cs typeface="Times New Roman" pitchFamily="18" charset="0"/>
              </a:rPr>
              <a:t>. нац. пед. ун-т ім. Г.С. Сковороди. – Х., 2013. – 98 с.</a:t>
            </a:r>
            <a:endParaRPr lang="ru-RU" sz="2400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Харьков. Огненные годы: 1941 – 1943 / П.Е. Конюшенко; </a:t>
            </a:r>
            <a:r>
              <a:rPr lang="ru-RU" sz="2400" dirty="0" err="1" smtClean="0">
                <a:solidFill>
                  <a:schemeClr val="bg1"/>
                </a:solidFill>
                <a:cs typeface="Times New Roman" pitchFamily="18" charset="0"/>
              </a:rPr>
              <a:t>Харьк</a:t>
            </a:r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. Обл. Ком. </a:t>
            </a:r>
            <a:r>
              <a:rPr lang="ru-RU" sz="2400" dirty="0" err="1" smtClean="0">
                <a:solidFill>
                  <a:schemeClr val="bg1"/>
                </a:solidFill>
                <a:cs typeface="Times New Roman" pitchFamily="18" charset="0"/>
              </a:rPr>
              <a:t>Междунар</a:t>
            </a:r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chemeClr val="bg1"/>
                </a:solidFill>
                <a:cs typeface="Times New Roman" pitchFamily="18" charset="0"/>
              </a:rPr>
              <a:t>Укр</a:t>
            </a:r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. Союза участников войны, центр защиты правды истории Великой Отечествен. Войны при </a:t>
            </a:r>
            <a:r>
              <a:rPr lang="ru-RU" sz="2400" dirty="0" err="1" smtClean="0">
                <a:solidFill>
                  <a:schemeClr val="bg1"/>
                </a:solidFill>
                <a:cs typeface="Times New Roman" pitchFamily="18" charset="0"/>
              </a:rPr>
              <a:t>Харьк</a:t>
            </a:r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. Обл. Ком. МУСУВ. – 2-е изд. – Харьков, 2013. – 203 с.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История города Харькова ХХ столетия: </a:t>
            </a:r>
            <a:r>
              <a:rPr lang="en-US" sz="2400" dirty="0" smtClean="0">
                <a:solidFill>
                  <a:schemeClr val="bg1"/>
                </a:solidFill>
                <a:cs typeface="Times New Roman" pitchFamily="18" charset="0"/>
              </a:rPr>
              <a:t>[</a:t>
            </a:r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коллектив. </a:t>
            </a:r>
            <a:r>
              <a:rPr lang="ru-RU" sz="2400" dirty="0" err="1" smtClean="0">
                <a:solidFill>
                  <a:schemeClr val="bg1"/>
                </a:solidFill>
                <a:cs typeface="Times New Roman" pitchFamily="18" charset="0"/>
              </a:rPr>
              <a:t>науч</a:t>
            </a:r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chemeClr val="bg1"/>
                </a:solidFill>
                <a:cs typeface="Times New Roman" pitchFamily="18" charset="0"/>
              </a:rPr>
              <a:t>моногр</a:t>
            </a:r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cs typeface="Times New Roman" pitchFamily="18" charset="0"/>
              </a:rPr>
              <a:t>]</a:t>
            </a:r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cs typeface="Times New Roman" pitchFamily="18" charset="0"/>
              </a:rPr>
              <a:t>посвящ</a:t>
            </a:r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. 350-летию г. Харькова / </a:t>
            </a:r>
            <a:r>
              <a:rPr lang="en-US" sz="2400" dirty="0" smtClean="0">
                <a:solidFill>
                  <a:schemeClr val="bg1"/>
                </a:solidFill>
                <a:cs typeface="Times New Roman" pitchFamily="18" charset="0"/>
              </a:rPr>
              <a:t>[</a:t>
            </a:r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А.Н. </a:t>
            </a:r>
            <a:r>
              <a:rPr lang="ru-RU" sz="2400" dirty="0" err="1" smtClean="0">
                <a:solidFill>
                  <a:schemeClr val="bg1"/>
                </a:solidFill>
                <a:cs typeface="Times New Roman" pitchFamily="18" charset="0"/>
              </a:rPr>
              <a:t>Ярмыш</a:t>
            </a:r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 и др.; </a:t>
            </a:r>
            <a:r>
              <a:rPr lang="ru-RU" sz="2400" dirty="0" err="1" smtClean="0">
                <a:solidFill>
                  <a:schemeClr val="bg1"/>
                </a:solidFill>
                <a:cs typeface="Times New Roman" pitchFamily="18" charset="0"/>
              </a:rPr>
              <a:t>редкол</a:t>
            </a:r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: Е.П. Кушнарев (</a:t>
            </a:r>
            <a:r>
              <a:rPr lang="ru-RU" sz="2400" dirty="0" err="1" smtClean="0">
                <a:solidFill>
                  <a:schemeClr val="bg1"/>
                </a:solidFill>
                <a:cs typeface="Times New Roman" pitchFamily="18" charset="0"/>
              </a:rPr>
              <a:t>сопред</a:t>
            </a:r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chemeClr val="bg1"/>
                </a:solidFill>
                <a:cs typeface="Times New Roman" pitchFamily="18" charset="0"/>
              </a:rPr>
              <a:t>редкол</a:t>
            </a:r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.) и др.</a:t>
            </a:r>
            <a:r>
              <a:rPr lang="en-US" sz="2400" dirty="0" smtClean="0">
                <a:solidFill>
                  <a:schemeClr val="bg1"/>
                </a:solidFill>
                <a:cs typeface="Times New Roman" pitchFamily="18" charset="0"/>
              </a:rPr>
              <a:t>]</a:t>
            </a:r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. – Х.: Фолио: Золотые страницы, 2004. – 686 с.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Харьков: город, переживший войну. 1941 – 1943 г.: кат. выставки. – Х., 2008. – 115 с.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908720"/>
            <a:ext cx="864096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algn="just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u="sng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Движение сопротивления</a:t>
            </a:r>
            <a:r>
              <a:rPr lang="ru-RU" sz="2800" b="1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 — это организованное противодействие оккупационным властям на оккупированных Германией и её союзниками территориях в годы Великой Отечественной войны. </a:t>
            </a:r>
          </a:p>
        </p:txBody>
      </p:sp>
      <p:pic>
        <p:nvPicPr>
          <p:cNvPr id="5" name="Рисунок 4" descr="168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39952" y="3212976"/>
            <a:ext cx="4788024" cy="337027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23528" y="3429000"/>
            <a:ext cx="36769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u="sng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Существовало в двух формах:</a:t>
            </a:r>
            <a:endParaRPr lang="ru-RU" sz="2800" b="1" u="sng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 подпольное  движение;</a:t>
            </a:r>
            <a:endParaRPr lang="ru-RU" sz="2800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 партизанское движение.</a:t>
            </a:r>
            <a:endParaRPr lang="ru-RU" sz="2800" dirty="0">
              <a:solidFill>
                <a:schemeClr val="bg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72000" y="1340768"/>
            <a:ext cx="352839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cs typeface="Times New Roman" pitchFamily="18" charset="0"/>
              </a:rPr>
              <a:t>Постановление ЦК ВКП (б) от 18.07.1941 «Об организации борьбы в тылу немецких войск»</a:t>
            </a:r>
            <a:endParaRPr lang="ru-RU" sz="2800" dirty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4941168"/>
            <a:ext cx="84249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chemeClr val="bg1"/>
                </a:solidFill>
                <a:cs typeface="Times New Roman" pitchFamily="18" charset="0"/>
              </a:rPr>
              <a:t>Для руководства всей подпольной работы в области был утвержден и сформирован состав подпольного обкома, который возглавил Иван Иванович Бакулин.</a:t>
            </a:r>
            <a:endParaRPr lang="ru-RU" sz="2800" dirty="0">
              <a:solidFill>
                <a:schemeClr val="bg1"/>
              </a:solidFill>
              <a:cs typeface="Times New Roman" pitchFamily="18" charset="0"/>
            </a:endParaRPr>
          </a:p>
        </p:txBody>
      </p:sp>
      <p:pic>
        <p:nvPicPr>
          <p:cNvPr id="7" name="Рисунок 6" descr="Бакулин_Иван_Иванович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548680"/>
            <a:ext cx="3600400" cy="42366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9552" y="1124744"/>
            <a:ext cx="273630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 июле – августе 1941 г. в области было сформировано 94 отряда и 66 диверсионных групп</a:t>
            </a:r>
            <a:r>
              <a:rPr lang="ru-RU" sz="2400" dirty="0" smtClean="0">
                <a:solidFill>
                  <a:schemeClr val="bg1"/>
                </a:solidFill>
                <a:cs typeface="Arial" pitchFamily="34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</p:txBody>
      </p:sp>
      <p:pic>
        <p:nvPicPr>
          <p:cNvPr id="5" name="Рисунок 4" descr="32335_6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0" y="836712"/>
            <a:ext cx="5303912" cy="3588428"/>
          </a:xfrm>
          <a:prstGeom prst="rect">
            <a:avLst/>
          </a:prstGeom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83568" y="4725144"/>
            <a:ext cx="813690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Наиболее активно действовали отряды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Балаклеевского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 (</a:t>
            </a:r>
            <a:r>
              <a:rPr lang="ru-RU" sz="24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Н. И. Вербицкий)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, Печенежского (</a:t>
            </a:r>
            <a:r>
              <a:rPr lang="ru-RU" sz="2400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И. Г. Белоконь)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ru-RU" sz="24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Змиевского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 районов (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Н. А. Шаповал).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od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988840"/>
            <a:ext cx="8568952" cy="31683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5536" y="5445224"/>
            <a:ext cx="14401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cs typeface="Times New Roman" pitchFamily="18" charset="0"/>
              </a:rPr>
              <a:t>Бакулин 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  <a:cs typeface="Times New Roman" pitchFamily="18" charset="0"/>
              </a:rPr>
              <a:t>Иван</a:t>
            </a:r>
            <a:br>
              <a:rPr lang="ru-RU" sz="2000" dirty="0" smtClean="0">
                <a:solidFill>
                  <a:schemeClr val="bg1"/>
                </a:solidFill>
                <a:cs typeface="Times New Roman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cs typeface="Times New Roman" pitchFamily="18" charset="0"/>
              </a:rPr>
              <a:t>Иванович</a:t>
            </a:r>
            <a:endParaRPr lang="ru-RU" sz="2000" dirty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23728" y="5445224"/>
            <a:ext cx="14401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cs typeface="Times New Roman" pitchFamily="18" charset="0"/>
              </a:rPr>
              <a:t>Зубарев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  <a:cs typeface="Times New Roman" pitchFamily="18" charset="0"/>
              </a:rPr>
              <a:t>Александр</a:t>
            </a:r>
            <a:br>
              <a:rPr lang="ru-RU" sz="2000" dirty="0" smtClean="0">
                <a:solidFill>
                  <a:schemeClr val="bg1"/>
                </a:solidFill>
                <a:cs typeface="Times New Roman" pitchFamily="18" charset="0"/>
              </a:rPr>
            </a:br>
            <a:r>
              <a:rPr lang="ru-RU" sz="2000" dirty="0" err="1" smtClean="0">
                <a:solidFill>
                  <a:schemeClr val="bg1"/>
                </a:solidFill>
                <a:cs typeface="Times New Roman" pitchFamily="18" charset="0"/>
              </a:rPr>
              <a:t>Гордеевич</a:t>
            </a:r>
            <a:endParaRPr lang="ru-RU" sz="2000" dirty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07904" y="5445224"/>
            <a:ext cx="15841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cs typeface="Times New Roman" pitchFamily="18" charset="0"/>
              </a:rPr>
              <a:t>Волкова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  <a:cs typeface="Times New Roman" pitchFamily="18" charset="0"/>
              </a:rPr>
              <a:t>Надежда 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  <a:cs typeface="Times New Roman" pitchFamily="18" charset="0"/>
              </a:rPr>
              <a:t>Терентьевна</a:t>
            </a:r>
            <a:endParaRPr lang="ru-RU" sz="2000" dirty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36096" y="5445224"/>
            <a:ext cx="15841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cs typeface="Times New Roman" pitchFamily="18" charset="0"/>
              </a:rPr>
              <a:t>Щербак Александр Михайлович</a:t>
            </a:r>
            <a:endParaRPr lang="ru-RU" sz="2000" dirty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92280" y="5445224"/>
            <a:ext cx="15841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 smtClean="0">
                <a:solidFill>
                  <a:schemeClr val="bg1"/>
                </a:solidFill>
                <a:cs typeface="Times New Roman" pitchFamily="18" charset="0"/>
              </a:rPr>
              <a:t>Кисляк</a:t>
            </a:r>
            <a:r>
              <a:rPr lang="ru-RU" sz="2000" dirty="0" smtClean="0">
                <a:solidFill>
                  <a:schemeClr val="bg1"/>
                </a:solidFill>
                <a:cs typeface="Times New Roman" pitchFamily="18" charset="0"/>
              </a:rPr>
              <a:t> Мария Тимофеевна</a:t>
            </a:r>
            <a:endParaRPr lang="ru-RU" sz="2000" dirty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79512" y="764704"/>
            <a:ext cx="864096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Указом Президиума Верховного Совета СССР от 8 мая 1965 г. </a:t>
            </a:r>
            <a:r>
              <a:rPr lang="ru-RU" sz="2800" dirty="0" smtClean="0">
                <a:solidFill>
                  <a:schemeClr val="bg1"/>
                </a:solidFill>
                <a:cs typeface="Times New Roman" pitchFamily="18" charset="0"/>
              </a:rPr>
              <a:t>присвоено звание Героя Советского Союза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30637_7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60648"/>
            <a:ext cx="4968552" cy="630932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508104" y="1556792"/>
            <a:ext cx="33843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cs typeface="Times New Roman" pitchFamily="18" charset="0"/>
              </a:rPr>
              <a:t>В сквере на пересечении ул. Артема и ул. Веснина 1978 году была установлена стела «Подпольщикам и партизанам </a:t>
            </a:r>
            <a:r>
              <a:rPr lang="ru-RU" sz="2800" dirty="0" err="1" smtClean="0">
                <a:solidFill>
                  <a:schemeClr val="bg1"/>
                </a:solidFill>
                <a:cs typeface="Times New Roman" pitchFamily="18" charset="0"/>
              </a:rPr>
              <a:t>Харьковщины</a:t>
            </a:r>
            <a:r>
              <a:rPr lang="ru-RU" sz="2800" dirty="0" smtClean="0">
                <a:solidFill>
                  <a:schemeClr val="bg1"/>
                </a:solidFill>
                <a:cs typeface="Times New Roman" pitchFamily="18" charset="0"/>
              </a:rPr>
              <a:t>».</a:t>
            </a:r>
            <a:endParaRPr lang="ru-RU" sz="2800" dirty="0">
              <a:solidFill>
                <a:schemeClr val="bg1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708920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cs typeface="Times New Roman" pitchFamily="18" charset="0"/>
              </a:rPr>
              <a:t>СПАСИБО ЗА ВНИМАНИЕ!</a:t>
            </a:r>
            <a:endParaRPr lang="ru-RU" sz="44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Синий фон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Синий фон</Template>
  <TotalTime>90</TotalTime>
  <Words>371</Words>
  <Application>Microsoft Office PowerPoint</Application>
  <PresentationFormat>Экран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Синий фон</vt:lpstr>
      <vt:lpstr>Слайд 1</vt:lpstr>
      <vt:lpstr>Рекомендуемая литература: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Stanislav</dc:creator>
  <cp:lastModifiedBy>dell</cp:lastModifiedBy>
  <cp:revision>34</cp:revision>
  <dcterms:created xsi:type="dcterms:W3CDTF">2013-11-15T19:17:36Z</dcterms:created>
  <dcterms:modified xsi:type="dcterms:W3CDTF">2013-11-27T13:35:29Z</dcterms:modified>
</cp:coreProperties>
</file>